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m4v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autoCompressPictures="0">
  <p:sldMasterIdLst>
    <p:sldMasterId id="2147483666" r:id="rId1"/>
  </p:sldMasterIdLst>
  <p:notesMasterIdLst>
    <p:notesMasterId r:id="rId5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92" r:id="rId35"/>
    <p:sldId id="293" r:id="rId36"/>
    <p:sldId id="294" r:id="rId37"/>
    <p:sldId id="295" r:id="rId38"/>
    <p:sldId id="296" r:id="rId39"/>
    <p:sldId id="297" r:id="rId40"/>
    <p:sldId id="290" r:id="rId41"/>
    <p:sldId id="298" r:id="rId42"/>
    <p:sldId id="299" r:id="rId43"/>
    <p:sldId id="289" r:id="rId44"/>
    <p:sldId id="300" r:id="rId45"/>
    <p:sldId id="301" r:id="rId46"/>
    <p:sldId id="302" r:id="rId47"/>
    <p:sldId id="303" r:id="rId48"/>
    <p:sldId id="304" r:id="rId49"/>
    <p:sldId id="309" r:id="rId50"/>
    <p:sldId id="306" r:id="rId51"/>
    <p:sldId id="307" r:id="rId52"/>
  </p:sldIdLst>
  <p:sldSz cx="12192000" cy="6858000"/>
  <p:notesSz cx="6858000" cy="9144000"/>
  <p:embeddedFontLst>
    <p:embeddedFont>
      <p:font typeface="Roboto Mono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392"/>
    <p:restoredTop sz="95170"/>
  </p:normalViewPr>
  <p:slideViewPr>
    <p:cSldViewPr snapToGrid="0" snapToObjects="1">
      <p:cViewPr varScale="1">
        <p:scale>
          <a:sx n="91" d="100"/>
          <a:sy n="91" d="100"/>
        </p:scale>
        <p:origin x="39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v>
</file>

<file path=ppt/media/media2.m4v>
</file>

<file path=ppt/media/media3.m4v>
</file>

<file path=ppt/media/media4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6916647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90895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3f686fff2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g33f686fff2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1242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3f686fff2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" name="Google Shape;181;g33f686fff2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5273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f686fff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33f686fff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60813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3f686fff2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33f686fff2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06789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3f686fff2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0" name="Google Shape;200;g33f686fff2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93961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3f686fff2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" name="Google Shape;206;g33f686fff2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01013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3f686fff2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2" name="Google Shape;212;g33f686fff2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98242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3f686fff2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33f686fff2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6786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3f686fff2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225;g33f686fff2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72017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3f686fff2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33f686fff2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16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3f686fff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g33f686fff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52762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3f686fff2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33f686fff2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69747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3f686fff2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33f686fff2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81834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3f686fff2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3" name="Google Shape;253;g33f686fff2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7150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3f686fff2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9" name="Google Shape;259;g33f686fff2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32678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3f686fff2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33f686fff2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55902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3f686fff2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1" name="Google Shape;271;g33f686fff2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04043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3f686fff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7" name="Google Shape;277;g33f686fff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77130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3f686fff2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3" name="Google Shape;283;g33f686fff2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486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3f686fff2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</p:txBody>
      </p:sp>
      <p:sp>
        <p:nvSpPr>
          <p:cNvPr id="289" name="Google Shape;289;g33f686fff2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23007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3f686fff2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g33f686fff2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6870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3f686fff2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g33f686fff2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62704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3f686fff2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1" name="Google Shape;301;g33f686fff2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28085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3f686fff2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7" name="Google Shape;307;g33f686fff2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21889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6063fa96dd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0" name="Google Shape;320;g6063fa96dd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88126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6063fa96dd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6" name="Google Shape;326;g6063fa96dd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23256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6063fa96dd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0" name="Google Shape;350;g6063fa96dd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043191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6063fa96dd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6" name="Google Shape;356;g6063fa96dd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18267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3f686fff2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2" name="Google Shape;362;g33f686fff2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92176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063fa96dd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9" name="Google Shape;369;g6063fa96dd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43308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6063fa96dd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376;g6063fa96dd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41574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3f686fff2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2" name="Google Shape;382;g33f686fff2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4299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063fa96dd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" name="Google Shape;136;g6063fa96dd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87132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6063fa96dd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8" name="Google Shape;338;g6063fa96dd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173298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3f686fff2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g33f686fff2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12002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063fa96dd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6063fa96dd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714293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6063fa96dd_1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2" name="Google Shape;332;g6063fa96dd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98152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6063fa96dd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3" name="Google Shape;403;g6063fa96dd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438444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6063fa96dd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GB" dirty="0"/>
          </a:p>
        </p:txBody>
      </p:sp>
      <p:sp>
        <p:nvSpPr>
          <p:cNvPr id="409" name="Google Shape;409;g6063fa96dd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45990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6063fa96dd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5" name="Google Shape;415;g6063fa96dd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192721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6063fa96dd_1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g6063fa96dd_1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890164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6063fa96dd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7" name="Google Shape;427;g6063fa96dd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544237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6063fa96dd_1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1" name="Google Shape;451;g6063fa96dd_1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45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3f686fff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g33f686fff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59665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3f686fff2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9" name="Google Shape;439;g33f686fff2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156822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6063fa96dd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5" name="Google Shape;445;g6063fa96dd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9858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3f686fff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" name="Google Shape;148;g33f686fff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8984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3f686fff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6" name="Google Shape;156;g33f686fff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8495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3f686fff2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g33f686fff2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016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3f686fff2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9" name="Google Shape;169;g33f686fff2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5935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181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0168218-6565-044D-A0B3-3E9DC240F2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8000" y="6048000"/>
            <a:ext cx="2235171" cy="7484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ogo">
  <p:cSld name="Blank with logo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1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0" name="Google Shape;70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logo">
  <p:cSld name="Blank no logo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>
            <a:spLocks noGrp="1"/>
          </p:cNvSpPr>
          <p:nvPr>
            <p:ph type="chart" idx="2"/>
          </p:nvPr>
        </p:nvSpPr>
        <p:spPr>
          <a:xfrm>
            <a:off x="720725" y="1282700"/>
            <a:ext cx="10682288" cy="436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181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74" name="Google Shape;74;p13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5" name="Google Shape;75;p13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>
            <a:off x="972001" y="313011"/>
            <a:ext cx="10161484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7" name="Google Shape;77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back title page">
  <p:cSld name="White back title pag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ctrTitle"/>
          </p:nvPr>
        </p:nvSpPr>
        <p:spPr>
          <a:xfrm>
            <a:off x="324364" y="2295944"/>
            <a:ext cx="5639115" cy="915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1"/>
          </p:nvPr>
        </p:nvSpPr>
        <p:spPr>
          <a:xfrm>
            <a:off x="324364" y="3475453"/>
            <a:ext cx="5639115" cy="64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181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125"/>
              <a:buFont typeface="Arial"/>
              <a:buNone/>
              <a:defRPr sz="1125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13"/>
              <a:buFont typeface="Arial"/>
              <a:buNone/>
              <a:defRPr sz="1013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81" name="Google Shape;81;p14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2" name="Google Shape;82;p14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3" name="Google Shape;83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white back">
  <p:cSld name="3_Custom white bac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540000" y="232788"/>
            <a:ext cx="9740197" cy="575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cxnSp>
        <p:nvCxnSpPr>
          <p:cNvPr id="86" name="Google Shape;86;p15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7" name="Google Shape;87;p15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8" name="Google Shape;88;p15"/>
          <p:cNvSpPr txBox="1"/>
          <p:nvPr/>
        </p:nvSpPr>
        <p:spPr>
          <a:xfrm>
            <a:off x="539999" y="897791"/>
            <a:ext cx="5289855" cy="999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</a:pPr>
            <a:r>
              <a:rPr lang="en-GB" sz="24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Click to edit Master title style</a:t>
            </a:r>
            <a:endParaRPr sz="240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5"/>
          <p:cNvSpPr txBox="1">
            <a:spLocks noGrp="1"/>
          </p:cNvSpPr>
          <p:nvPr>
            <p:ph type="body" idx="1"/>
          </p:nvPr>
        </p:nvSpPr>
        <p:spPr>
          <a:xfrm>
            <a:off x="6008914" y="935440"/>
            <a:ext cx="5944188" cy="4740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None/>
              <a:defRPr sz="1500" b="1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2"/>
          </p:nvPr>
        </p:nvSpPr>
        <p:spPr>
          <a:xfrm>
            <a:off x="540001" y="2132710"/>
            <a:ext cx="5289855" cy="354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750"/>
              <a:buFont typeface="Arial"/>
              <a:buNone/>
              <a:defRPr sz="7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750"/>
              <a:buFont typeface="Arial"/>
              <a:buNone/>
              <a:defRPr sz="7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91" name="Google Shape;91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540002" y="234000"/>
            <a:ext cx="10409903" cy="5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540000" y="1173158"/>
            <a:ext cx="5220000" cy="4488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432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C0000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2"/>
          </p:nvPr>
        </p:nvSpPr>
        <p:spPr>
          <a:xfrm>
            <a:off x="6300000" y="1159800"/>
            <a:ext cx="5220000" cy="448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432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C0000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6" name="Google Shape;96;p16"/>
          <p:cNvCxnSpPr/>
          <p:nvPr/>
        </p:nvCxnSpPr>
        <p:spPr>
          <a:xfrm>
            <a:off x="540000" y="234002"/>
            <a:ext cx="10980000" cy="8603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7" name="Google Shape;97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540000" y="234002"/>
            <a:ext cx="10515600" cy="54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540000" y="1136415"/>
            <a:ext cx="576000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D5D5D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500"/>
              <a:buFont typeface="Arial"/>
              <a:buNone/>
              <a:defRPr sz="150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None/>
              <a:defRPr sz="135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2"/>
          </p:nvPr>
        </p:nvSpPr>
        <p:spPr>
          <a:xfrm>
            <a:off x="540000" y="2101933"/>
            <a:ext cx="5400000" cy="3542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3"/>
          </p:nvPr>
        </p:nvSpPr>
        <p:spPr>
          <a:xfrm>
            <a:off x="540000" y="1136415"/>
            <a:ext cx="576000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D5D5D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500"/>
              <a:buFont typeface="Arial"/>
              <a:buNone/>
              <a:defRPr sz="150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None/>
              <a:defRPr sz="135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4"/>
          </p:nvPr>
        </p:nvSpPr>
        <p:spPr>
          <a:xfrm>
            <a:off x="6120000" y="2101931"/>
            <a:ext cx="5400000" cy="35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04" name="Google Shape;104;p17"/>
          <p:cNvCxnSpPr/>
          <p:nvPr/>
        </p:nvCxnSpPr>
        <p:spPr>
          <a:xfrm>
            <a:off x="540000" y="234000"/>
            <a:ext cx="10980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5" name="Google Shape;10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white back">
  <p:cSld name="Image white back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>
            <a:spLocks noGrp="1"/>
          </p:cNvSpPr>
          <p:nvPr>
            <p:ph type="pic" idx="2"/>
          </p:nvPr>
        </p:nvSpPr>
        <p:spPr>
          <a:xfrm>
            <a:off x="384175" y="239715"/>
            <a:ext cx="11399839" cy="566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181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540001" y="216002"/>
            <a:ext cx="5289855" cy="999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6008915" y="253649"/>
            <a:ext cx="5944188" cy="5427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None/>
              <a:defRPr sz="1500" b="1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C0000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2"/>
          </p:nvPr>
        </p:nvSpPr>
        <p:spPr>
          <a:xfrm>
            <a:off x="540002" y="1450919"/>
            <a:ext cx="5289855" cy="4230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181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750"/>
              <a:buFont typeface="Arial"/>
              <a:buNone/>
              <a:defRPr sz="7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750"/>
              <a:buFont typeface="Arial"/>
              <a:buNone/>
              <a:defRPr sz="7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3" name="Google Shape;113;p19"/>
          <p:cNvCxnSpPr/>
          <p:nvPr/>
        </p:nvCxnSpPr>
        <p:spPr>
          <a:xfrm rot="10800000" flipH="1">
            <a:off x="540002" y="193026"/>
            <a:ext cx="5289855" cy="1149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4" name="Google Shape;11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 title">
  <p:cSld name="Sub 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" y="2591513"/>
            <a:ext cx="6178609" cy="16749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632390" y="2982484"/>
            <a:ext cx="5332575" cy="86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181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" name="Google Shape;17;p3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- text no bullets">
  <p:cSld name="Custom Layout - text no bulle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971655" y="313011"/>
            <a:ext cx="10161484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2"/>
          </p:nvPr>
        </p:nvSpPr>
        <p:spPr>
          <a:xfrm>
            <a:off x="971656" y="1604965"/>
            <a:ext cx="10161484" cy="3692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None/>
              <a:defRPr sz="18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cxnSp>
        <p:nvCxnSpPr>
          <p:cNvPr id="22" name="Google Shape;22;p4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C48E6A58-B6FE-C141-904E-094BD0F96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8000" y="6048000"/>
            <a:ext cx="2235171" cy="7484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971655" y="313011"/>
            <a:ext cx="10161484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1039814" y="1604965"/>
            <a:ext cx="10093325" cy="3692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28" name="Google Shape;28;p5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9" name="Google Shape;29;p5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0" name="Google Shape;30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 &amp; image">
  <p:cSld name="Bullets &amp; im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971655" y="313011"/>
            <a:ext cx="10161484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1039815" y="1604965"/>
            <a:ext cx="4174212" cy="3692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5" name="Google Shape;35;p6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6" name="Google Shape;36;p6"/>
          <p:cNvCxnSpPr/>
          <p:nvPr/>
        </p:nvCxnSpPr>
        <p:spPr>
          <a:xfrm>
            <a:off x="5822872" y="892281"/>
            <a:ext cx="0" cy="4827585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" name="Google Shape;37;p6"/>
          <p:cNvSpPr>
            <a:spLocks noGrp="1"/>
          </p:cNvSpPr>
          <p:nvPr>
            <p:ph type="pic" idx="3"/>
          </p:nvPr>
        </p:nvSpPr>
        <p:spPr>
          <a:xfrm>
            <a:off x="6431719" y="1604864"/>
            <a:ext cx="4440967" cy="3692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181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8" name="Google Shape;38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x content">
  <p:cSld name="2 x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971655" y="313011"/>
            <a:ext cx="10161484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2"/>
          </p:nvPr>
        </p:nvSpPr>
        <p:spPr>
          <a:xfrm>
            <a:off x="971655" y="892280"/>
            <a:ext cx="4174212" cy="482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42" name="Google Shape;42;p7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3" name="Google Shape;43;p7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4" name="Google Shape;44;p7"/>
          <p:cNvCxnSpPr/>
          <p:nvPr/>
        </p:nvCxnSpPr>
        <p:spPr>
          <a:xfrm>
            <a:off x="5822872" y="892281"/>
            <a:ext cx="0" cy="4827585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496571" y="892280"/>
            <a:ext cx="4174212" cy="482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46" name="Google Shape;46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x content">
  <p:cSld name="4 x conte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body" idx="1"/>
          </p:nvPr>
        </p:nvSpPr>
        <p:spPr>
          <a:xfrm>
            <a:off x="971655" y="313011"/>
            <a:ext cx="10161484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2"/>
          </p:nvPr>
        </p:nvSpPr>
        <p:spPr>
          <a:xfrm>
            <a:off x="971655" y="892280"/>
            <a:ext cx="4174212" cy="207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50" name="Google Shape;50;p8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1" name="Google Shape;51;p8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2" name="Google Shape;52;p8"/>
          <p:cNvCxnSpPr/>
          <p:nvPr/>
        </p:nvCxnSpPr>
        <p:spPr>
          <a:xfrm>
            <a:off x="5822872" y="892281"/>
            <a:ext cx="0" cy="4827585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3" name="Google Shape;53;p8"/>
          <p:cNvCxnSpPr/>
          <p:nvPr/>
        </p:nvCxnSpPr>
        <p:spPr>
          <a:xfrm>
            <a:off x="540000" y="3135177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4" name="Google Shape;54;p8"/>
          <p:cNvSpPr txBox="1">
            <a:spLocks noGrp="1"/>
          </p:cNvSpPr>
          <p:nvPr>
            <p:ph type="body" idx="3"/>
          </p:nvPr>
        </p:nvSpPr>
        <p:spPr>
          <a:xfrm>
            <a:off x="971655" y="3263191"/>
            <a:ext cx="4174212" cy="207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4"/>
          </p:nvPr>
        </p:nvSpPr>
        <p:spPr>
          <a:xfrm>
            <a:off x="6496571" y="892280"/>
            <a:ext cx="4174212" cy="207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5"/>
          </p:nvPr>
        </p:nvSpPr>
        <p:spPr>
          <a:xfrm>
            <a:off x="6473807" y="3255324"/>
            <a:ext cx="4174212" cy="207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B01C32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7" name="Google Shape;5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able">
  <p:cSld name="1_Tab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>
            <a:spLocks noGrp="1"/>
          </p:cNvSpPr>
          <p:nvPr>
            <p:ph type="tbl" idx="2"/>
          </p:nvPr>
        </p:nvSpPr>
        <p:spPr>
          <a:xfrm>
            <a:off x="468314" y="904875"/>
            <a:ext cx="11185525" cy="4654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540000" y="807973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1" name="Google Shape;61;p9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body" idx="1"/>
          </p:nvPr>
        </p:nvSpPr>
        <p:spPr>
          <a:xfrm>
            <a:off x="972001" y="313011"/>
            <a:ext cx="10161484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01C3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B01C3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3" name="Google Shape;63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- full screen">
  <p:cSld name="Image - full scree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>
            <a:spLocks noGrp="1"/>
          </p:cNvSpPr>
          <p:nvPr>
            <p:ph type="pic" idx="2"/>
          </p:nvPr>
        </p:nvSpPr>
        <p:spPr>
          <a:xfrm>
            <a:off x="520700" y="301558"/>
            <a:ext cx="11133139" cy="5330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18181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D5D5D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rgbClr val="5D5D5D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540000" y="5803798"/>
            <a:ext cx="11124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67" name="Google Shape;67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83365" y="5943727"/>
            <a:ext cx="2980228" cy="748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432508" y="6194829"/>
            <a:ext cx="332086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>
                <a:solidFill>
                  <a:srgbClr val="606060"/>
                </a:solidFill>
                <a:latin typeface="Arial"/>
                <a:ea typeface="Arial"/>
                <a:cs typeface="Arial"/>
                <a:sym typeface="Arial"/>
              </a:rPr>
              <a:t>© NCC Group 201</a:t>
            </a:r>
            <a:r>
              <a:rPr lang="en-GB" sz="1000">
                <a:solidFill>
                  <a:srgbClr val="606060"/>
                </a:solidFill>
              </a:rPr>
              <a:t>9</a:t>
            </a:r>
            <a:r>
              <a:rPr lang="en-GB" sz="1000" b="0" i="0" u="none" strike="noStrike" cap="none">
                <a:solidFill>
                  <a:srgbClr val="606060"/>
                </a:solidFill>
                <a:latin typeface="Arial"/>
                <a:ea typeface="Arial"/>
                <a:cs typeface="Arial"/>
                <a:sym typeface="Arial"/>
              </a:rPr>
              <a:t>. All rights reserved</a:t>
            </a:r>
            <a:endParaRPr sz="140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ccgroup/Accomplice/COMHijackToolkit.ps1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yranid/oleviewdotnet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ccgroup/Accomplice/COMHijackToolkit.ps1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eevilbit/injection/blob/master/SimpleThreadInjection/SimpleThreadInjection/SimpleThreadInjection.cpp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4v"/><Relationship Id="rId1" Type="http://schemas.microsoft.com/office/2007/relationships/media" Target="../media/media2.m4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eevilbit/injection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4v"/><Relationship Id="rId1" Type="http://schemas.microsoft.com/office/2007/relationships/media" Target="../media/media3.m4v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enigma0x3/windows-operating-system-archaeology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4v"/><Relationship Id="rId1" Type="http://schemas.microsoft.com/office/2007/relationships/media" Target="../media/media4.m4v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bohops.com/2018/06/28/abusing-com-registry-structure-clsid-localserver32-inprocserver32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loobeek/COMProxy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enigma0x3.net/2016/05/25/userland-persistence-with-scheduled-tasks-and-com-handler-hijacking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igma0x3/Misc-PowerShell-Stuff/blob/master/Get-ScheduledTaskComHandler.ps1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bohops.com/2018/04/28/abusing-dcom-for-yet-another-lateral-movement-technique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enigma0x3.net/2017/07/19/bypassing-amsi-via-com-server-hijacking/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oogleprojectzero.blogspot.com/2017/08/bypassing-virtualbox-process-hardening.html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ccgroup/Accomplice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ccgroup/Accomplice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>
            <a:spLocks noGrp="1"/>
          </p:cNvSpPr>
          <p:nvPr>
            <p:ph type="ctrTitle"/>
          </p:nvPr>
        </p:nvSpPr>
        <p:spPr>
          <a:xfrm>
            <a:off x="1026695" y="1122363"/>
            <a:ext cx="1013861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GB" dirty="0"/>
              <a:t>COM Hijacking Techniques</a:t>
            </a:r>
            <a:endParaRPr dirty="0"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1"/>
          </p:nvPr>
        </p:nvSpPr>
        <p:spPr>
          <a:xfrm>
            <a:off x="1026695" y="3602038"/>
            <a:ext cx="1013861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>
            <a:spLocks noGrp="1"/>
          </p:cNvSpPr>
          <p:nvPr>
            <p:ph type="body" idx="1"/>
          </p:nvPr>
        </p:nvSpPr>
        <p:spPr>
          <a:xfrm>
            <a:off x="984929" y="313010"/>
            <a:ext cx="1022252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COM client programming</a:t>
            </a:r>
            <a:endParaRPr/>
          </a:p>
        </p:txBody>
      </p:sp>
      <p:sp>
        <p:nvSpPr>
          <p:cNvPr id="178" name="Google Shape;178;p29"/>
          <p:cNvSpPr txBox="1">
            <a:spLocks noGrp="1"/>
          </p:cNvSpPr>
          <p:nvPr>
            <p:ph type="body" idx="2"/>
          </p:nvPr>
        </p:nvSpPr>
        <p:spPr>
          <a:xfrm>
            <a:off x="984738" y="1052625"/>
            <a:ext cx="1022252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COM clients can be written in any language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.NET: COM </a:t>
            </a:r>
            <a:r>
              <a:rPr lang="en-GB" sz="1600" dirty="0" err="1"/>
              <a:t>Interops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VBA: </a:t>
            </a:r>
            <a:r>
              <a:rPr lang="en-GB" sz="1600" dirty="0" err="1"/>
              <a:t>CreateObject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Powershell</a:t>
            </a:r>
            <a:r>
              <a:rPr lang="en-GB" sz="1600" dirty="0"/>
              <a:t>: New-Object -</a:t>
            </a:r>
            <a:r>
              <a:rPr lang="en-GB" sz="1600" dirty="0" err="1"/>
              <a:t>ComObject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Python: pywin32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Ruby: win32ole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Node: win32com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Golang: win32com.client </a:t>
            </a:r>
            <a:endParaRPr sz="16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 err="1"/>
              <a:t>CoCreateInstance</a:t>
            </a:r>
            <a:r>
              <a:rPr lang="en-GB" sz="2000" dirty="0"/>
              <a:t>() is the Windows API call to activate an object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CoGetClassObject</a:t>
            </a:r>
            <a:r>
              <a:rPr lang="en-GB" sz="1600" dirty="0"/>
              <a:t>() to retrieve pointer to interface of specified CLSID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CreateInstance</a:t>
            </a:r>
            <a:r>
              <a:rPr lang="en-GB" sz="1600" dirty="0"/>
              <a:t>() to create an uninitialized object</a:t>
            </a:r>
            <a:endParaRPr sz="16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 err="1"/>
              <a:t>QueryInterface</a:t>
            </a:r>
            <a:r>
              <a:rPr lang="en-GB" sz="2000" dirty="0"/>
              <a:t>() to determine if a server supports a specific interface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COM DLLs export </a:t>
            </a:r>
            <a:r>
              <a:rPr lang="en-GB" sz="1600" dirty="0" err="1"/>
              <a:t>DllGetClassObject</a:t>
            </a:r>
            <a:r>
              <a:rPr lang="en-GB" sz="1600" dirty="0"/>
              <a:t>(), which is what </a:t>
            </a:r>
            <a:r>
              <a:rPr lang="en-GB" sz="1600" dirty="0" err="1"/>
              <a:t>QueryInterface</a:t>
            </a:r>
            <a:r>
              <a:rPr lang="en-GB" sz="1600" dirty="0"/>
              <a:t>() calls</a:t>
            </a:r>
            <a:endParaRPr sz="16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If you don’t know the CLSID of an object, use </a:t>
            </a:r>
            <a:r>
              <a:rPr lang="en-GB" sz="2000" dirty="0" err="1"/>
              <a:t>CLSIDFromProgID</a:t>
            </a:r>
            <a:r>
              <a:rPr lang="en-GB" sz="2000" dirty="0"/>
              <a:t>()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>
            <a:spLocks noGrp="1"/>
          </p:cNvSpPr>
          <p:nvPr>
            <p:ph type="body" idx="1"/>
          </p:nvPr>
        </p:nvSpPr>
        <p:spPr>
          <a:xfrm>
            <a:off x="984929" y="313010"/>
            <a:ext cx="1022252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COM object registration</a:t>
            </a:r>
            <a:endParaRPr dirty="0"/>
          </a:p>
        </p:txBody>
      </p:sp>
      <p:sp>
        <p:nvSpPr>
          <p:cNvPr id="184" name="Google Shape;184;p30"/>
          <p:cNvSpPr txBox="1">
            <a:spLocks noGrp="1"/>
          </p:cNvSpPr>
          <p:nvPr>
            <p:ph type="body" idx="2"/>
          </p:nvPr>
        </p:nvSpPr>
        <p:spPr>
          <a:xfrm>
            <a:off x="984738" y="1052625"/>
            <a:ext cx="1022252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COM objects can self-register using regsvr32.exe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This is done through exported functions: 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DllRegisterServer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DllUnregisterServer</a:t>
            </a:r>
            <a:endParaRPr sz="1600" dirty="0"/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1364" y="2403485"/>
            <a:ext cx="8969271" cy="3387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>
            <a:spLocks noGrp="1"/>
          </p:cNvSpPr>
          <p:nvPr>
            <p:ph type="body" idx="1"/>
          </p:nvPr>
        </p:nvSpPr>
        <p:spPr>
          <a:xfrm>
            <a:off x="984738" y="351692"/>
            <a:ext cx="10199077" cy="445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COM object registration</a:t>
            </a:r>
            <a:endParaRPr dirty="0"/>
          </a:p>
        </p:txBody>
      </p:sp>
      <p:pic>
        <p:nvPicPr>
          <p:cNvPr id="191" name="Google Shape;1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59" y="942642"/>
            <a:ext cx="12095930" cy="4273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>
            <a:spLocks noGrp="1"/>
          </p:cNvSpPr>
          <p:nvPr>
            <p:ph type="body" idx="1"/>
          </p:nvPr>
        </p:nvSpPr>
        <p:spPr>
          <a:xfrm>
            <a:off x="984738" y="313010"/>
            <a:ext cx="10196609" cy="554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COM object registration</a:t>
            </a:r>
            <a:endParaRPr dirty="0"/>
          </a:p>
        </p:txBody>
      </p:sp>
      <p:pic>
        <p:nvPicPr>
          <p:cNvPr id="197" name="Google Shape;1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042" y="867508"/>
            <a:ext cx="9201999" cy="4944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>
            <a:spLocks noGrp="1"/>
          </p:cNvSpPr>
          <p:nvPr>
            <p:ph type="body" idx="1"/>
          </p:nvPr>
        </p:nvSpPr>
        <p:spPr>
          <a:xfrm>
            <a:off x="1010653" y="313010"/>
            <a:ext cx="101706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COM object registration</a:t>
            </a:r>
            <a:endParaRPr/>
          </a:p>
        </p:txBody>
      </p:sp>
      <p:sp>
        <p:nvSpPr>
          <p:cNvPr id="203" name="Google Shape;203;p33"/>
          <p:cNvSpPr txBox="1">
            <a:spLocks noGrp="1"/>
          </p:cNvSpPr>
          <p:nvPr>
            <p:ph type="body" idx="2"/>
          </p:nvPr>
        </p:nvSpPr>
        <p:spPr>
          <a:xfrm>
            <a:off x="1010462" y="1052625"/>
            <a:ext cx="101706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2000" dirty="0"/>
              <a:t>Important subkeys: 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 err="1"/>
              <a:t>InprocServer</a:t>
            </a:r>
            <a:r>
              <a:rPr lang="en-GB" sz="2000" dirty="0"/>
              <a:t>/InprocServer32 - in process COM objects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 err="1"/>
              <a:t>LocalServer</a:t>
            </a:r>
            <a:r>
              <a:rPr lang="en-GB" sz="2000" dirty="0"/>
              <a:t>/LocalServer32 - external COM objects, in another process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 err="1"/>
              <a:t>InprocServer</a:t>
            </a:r>
            <a:r>
              <a:rPr lang="en-GB" sz="2000" dirty="0"/>
              <a:t>/</a:t>
            </a:r>
            <a:r>
              <a:rPr lang="en-GB" sz="2000" dirty="0" err="1"/>
              <a:t>LocalServer</a:t>
            </a:r>
            <a:r>
              <a:rPr lang="en-GB" sz="2000" dirty="0"/>
              <a:t> keys are for backwards compatibility for 16 bit exes and not common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32-bit, 64-bit processes/process servers use InprocServer32/LocalServer32</a:t>
            </a:r>
            <a:endParaRPr sz="20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sz="20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2000" dirty="0"/>
              <a:t>COM object registration registry hives: 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Per-user object registration: HKEY_CURRENT_USER\Software\Classes\CLSID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System-wide registration: HKEY_LOCAL_MACHINE\Software\Classes\CLSID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HKEY_CLASSES_ROOT (HKCR) is a virtual registry hive, showing merged view of HKCU and HKLM</a:t>
            </a:r>
            <a:endParaRPr sz="2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>
            <a:spLocks noGrp="1"/>
          </p:cNvSpPr>
          <p:nvPr>
            <p:ph type="body" idx="1"/>
          </p:nvPr>
        </p:nvSpPr>
        <p:spPr>
          <a:xfrm>
            <a:off x="1010653" y="313010"/>
            <a:ext cx="10186736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COM object population survey</a:t>
            </a:r>
            <a:endParaRPr/>
          </a:p>
        </p:txBody>
      </p:sp>
      <p:sp>
        <p:nvSpPr>
          <p:cNvPr id="209" name="Google Shape;209;p34"/>
          <p:cNvSpPr txBox="1">
            <a:spLocks noGrp="1"/>
          </p:cNvSpPr>
          <p:nvPr>
            <p:ph type="body" idx="2"/>
          </p:nvPr>
        </p:nvSpPr>
        <p:spPr>
          <a:xfrm>
            <a:off x="1010462" y="1052625"/>
            <a:ext cx="10186736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sz="2000" dirty="0"/>
              <a:t>Test box: Windows 10 Pro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Browsers: Chrome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Productivity: Microsoft Office 2016</a:t>
            </a:r>
            <a:endParaRPr sz="18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Total: 6557 CLSIDs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6338 InprocServer32 keys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219 LocalServer32 keys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0 </a:t>
            </a:r>
            <a:r>
              <a:rPr lang="en-GB" sz="1800" dirty="0" err="1"/>
              <a:t>LocalServer</a:t>
            </a:r>
            <a:r>
              <a:rPr lang="en-GB" sz="1800" dirty="0"/>
              <a:t>/</a:t>
            </a:r>
            <a:r>
              <a:rPr lang="en-GB" sz="1800" dirty="0" err="1"/>
              <a:t>InprocServer</a:t>
            </a:r>
            <a:r>
              <a:rPr lang="en-GB" sz="1800" dirty="0"/>
              <a:t> keys ): </a:t>
            </a:r>
            <a:endParaRPr sz="18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18 keys in HKCU hive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6539 keys in HKLM hive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1679 unique COM server implementations on disk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1608 in-process COM servers (.DLLs)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149 out-of-process COM servers (.EXEs)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 err="1"/>
              <a:t>Misc</a:t>
            </a:r>
            <a:r>
              <a:rPr lang="en-GB" sz="1800" dirty="0"/>
              <a:t> file types (.</a:t>
            </a:r>
            <a:r>
              <a:rPr lang="en-GB" sz="1800" dirty="0" err="1"/>
              <a:t>ax</a:t>
            </a:r>
            <a:r>
              <a:rPr lang="en-GB" sz="1800" dirty="0"/>
              <a:t>, .</a:t>
            </a:r>
            <a:r>
              <a:rPr lang="en-GB" sz="1800" dirty="0" err="1"/>
              <a:t>cpl</a:t>
            </a:r>
            <a:r>
              <a:rPr lang="en-GB" sz="1800" dirty="0"/>
              <a:t>, .</a:t>
            </a:r>
            <a:r>
              <a:rPr lang="en-GB" sz="1800" dirty="0" err="1"/>
              <a:t>ocx</a:t>
            </a:r>
            <a:r>
              <a:rPr lang="en-GB" sz="1800" dirty="0"/>
              <a:t>)</a:t>
            </a:r>
            <a:endParaRPr sz="18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>
            <a:spLocks noGrp="1"/>
          </p:cNvSpPr>
          <p:nvPr>
            <p:ph type="body" idx="1"/>
          </p:nvPr>
        </p:nvSpPr>
        <p:spPr>
          <a:xfrm>
            <a:off x="1010652" y="313010"/>
            <a:ext cx="997527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Try this at home!</a:t>
            </a:r>
            <a:endParaRPr/>
          </a:p>
        </p:txBody>
      </p:sp>
      <p:sp>
        <p:nvSpPr>
          <p:cNvPr id="215" name="Google Shape;215;p35"/>
          <p:cNvSpPr txBox="1">
            <a:spLocks noGrp="1"/>
          </p:cNvSpPr>
          <p:nvPr>
            <p:ph type="body" idx="2"/>
          </p:nvPr>
        </p:nvSpPr>
        <p:spPr>
          <a:xfrm>
            <a:off x="982642" y="1052625"/>
            <a:ext cx="10198706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HKCR_keys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CLSIDRegistryKeys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-</a:t>
            </a:r>
            <a:r>
              <a:rPr lang="en-GB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RegHive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HKCR</a:t>
            </a: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HKCR_keys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en-GB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{$_ -like </a:t>
            </a:r>
            <a:r>
              <a:rPr lang="en-GB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"*</a:t>
            </a:r>
            <a:r>
              <a:rPr lang="en-GB" dirty="0" err="1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inprocserver</a:t>
            </a:r>
            <a:r>
              <a:rPr lang="en-GB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 | 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Measure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HKCR_keys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en-GB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{$_ -like </a:t>
            </a:r>
            <a:r>
              <a:rPr lang="en-GB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"*inprocserver32"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 | 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Measure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HKCR_keys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en-GB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{$_ -like </a:t>
            </a:r>
            <a:r>
              <a:rPr lang="en-GB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"*</a:t>
            </a:r>
            <a:r>
              <a:rPr lang="en-GB" dirty="0" err="1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localserver</a:t>
            </a:r>
            <a:r>
              <a:rPr lang="en-GB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 | 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Measure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HKCR_keys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en-GB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{$_ -like </a:t>
            </a:r>
            <a:r>
              <a:rPr lang="en-GB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"*localserver32"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 | 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Measure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HKLM_keys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CLSIDRegistryKeys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-</a:t>
            </a:r>
            <a:r>
              <a:rPr lang="en-GB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RegHive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HKLM</a:t>
            </a: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HKLM_keys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Measure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HKCU_keys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CLSIDRegistryKeys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-</a:t>
            </a:r>
            <a:r>
              <a:rPr lang="en-GB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RegHive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HKCU</a:t>
            </a: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HKCU_keys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| 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Measure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endParaRPr dirty="0">
              <a:solidFill>
                <a:srgbClr val="9C27B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US" dirty="0" err="1"/>
              <a:t>Powershell</a:t>
            </a:r>
            <a:r>
              <a:rPr lang="en-US" dirty="0"/>
              <a:t> cmdlets from </a:t>
            </a:r>
            <a:r>
              <a:rPr lang="en-US" dirty="0">
                <a:hlinkClick r:id="rId3"/>
              </a:rPr>
              <a:t>https://github.com/nccgroup/Accomplice/COMHijackToolkit.ps1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6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706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Exploring your system’s COM components in detail</a:t>
            </a:r>
            <a:endParaRPr/>
          </a:p>
        </p:txBody>
      </p:sp>
      <p:sp>
        <p:nvSpPr>
          <p:cNvPr id="221" name="Google Shape;221;p36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706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Microsoft’s </a:t>
            </a:r>
            <a:r>
              <a:rPr lang="en-GB" dirty="0" err="1"/>
              <a:t>Oleview</a:t>
            </a:r>
            <a:r>
              <a:rPr lang="en-GB" dirty="0"/>
              <a:t>, part of Windows SDK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James Forshaw’s </a:t>
            </a:r>
            <a:r>
              <a:rPr lang="en-GB" dirty="0" err="1"/>
              <a:t>OLEViewDotNet</a:t>
            </a:r>
            <a:r>
              <a:rPr lang="en-GB" dirty="0"/>
              <a:t>- </a:t>
            </a:r>
            <a:r>
              <a:rPr lang="en-GB" u="sng" dirty="0">
                <a:solidFill>
                  <a:schemeClr val="hlink"/>
                </a:solidFill>
                <a:hlinkClick r:id="rId3"/>
              </a:rPr>
              <a:t>https://github.com/tyranid/oleviewdotnet/</a:t>
            </a:r>
            <a:r>
              <a:rPr lang="en-GB" dirty="0"/>
              <a:t> </a:t>
            </a:r>
            <a:endParaRPr dirty="0"/>
          </a:p>
          <a:p>
            <a:pPr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  <p:pic>
        <p:nvPicPr>
          <p:cNvPr id="222" name="Google Shape;22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9160" y="1763949"/>
            <a:ext cx="7854194" cy="4139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706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The vulnerability in the object resolution process</a:t>
            </a:r>
            <a:endParaRPr dirty="0"/>
          </a:p>
        </p:txBody>
      </p:sp>
      <p:sp>
        <p:nvSpPr>
          <p:cNvPr id="228" name="Google Shape;228;p37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706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2000" dirty="0"/>
              <a:t>Keys are loaded from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sz="2000" dirty="0"/>
              <a:t>Per-user object registration: HKCU\Software\Classes\CLSID &lt; -- </a:t>
            </a:r>
            <a:r>
              <a:rPr lang="en-GB" sz="2000" b="1" dirty="0"/>
              <a:t>PRECEDENCE</a:t>
            </a:r>
            <a:endParaRPr sz="2000" b="1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sz="2000" dirty="0"/>
              <a:t>System-wide object registration: HKLM\Software\Classes\CLSID</a:t>
            </a:r>
            <a:endParaRPr sz="20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Per-user COM registration has precedence over system-wide COM object registration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This means keys are read from HKCU before they are read from HKLM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Exception to this rule: elevated process read directly from HKLM to prevent trivial privilege escalation</a:t>
            </a:r>
            <a:endParaRPr sz="16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As we saw above, the </a:t>
            </a:r>
            <a:r>
              <a:rPr lang="en-GB" sz="2000" b="1" dirty="0"/>
              <a:t>vast majority of objects are registered at system-wide</a:t>
            </a:r>
            <a:endParaRPr sz="2000" b="1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b="1" dirty="0"/>
              <a:t>No special privileges are required to add keys to HKCU!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Even if client read keys from HKCR (HKLM+HKCU), a CLSID duplicated in HKLM and HKCU will only show the value from HKCU</a:t>
            </a:r>
            <a:endParaRPr sz="2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6335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Finding hijackable keys</a:t>
            </a:r>
            <a:endParaRPr dirty="0"/>
          </a:p>
        </p:txBody>
      </p:sp>
      <p:sp>
        <p:nvSpPr>
          <p:cNvPr id="234" name="Google Shape;234;p38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6335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sz="2000" dirty="0"/>
              <a:t>Test box is Windows 10 Pro with Chrome and Office 2016 installed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Because the largest number of keys are in-process, we will focus on these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Testing strategy = Identify COM objects activated: 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At regular intervals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At application launch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By common actions (open file, click </a:t>
            </a:r>
            <a:br>
              <a:rPr lang="en-GB" sz="1800" dirty="0"/>
            </a:br>
            <a:r>
              <a:rPr lang="en-GB" sz="1800" dirty="0"/>
              <a:t>icon, etc)</a:t>
            </a:r>
            <a:endParaRPr sz="18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Testing time: About 5 minutes?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 err="1"/>
              <a:t>Procmon</a:t>
            </a:r>
            <a:r>
              <a:rPr lang="en-GB" sz="2000" dirty="0"/>
              <a:t> filters: 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Operation is </a:t>
            </a:r>
            <a:r>
              <a:rPr lang="en-GB" sz="1800" dirty="0" err="1"/>
              <a:t>RegKeyOpen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Result is NAME NOT FOUND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Path ends with InprocServer32</a:t>
            </a:r>
            <a:endParaRPr sz="18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800" dirty="0"/>
              <a:t>Exclude if path starts with </a:t>
            </a:r>
            <a:r>
              <a:rPr lang="en-GB" sz="1600" dirty="0"/>
              <a:t>HKLM</a:t>
            </a:r>
            <a:endParaRPr sz="1400" dirty="0"/>
          </a:p>
        </p:txBody>
      </p:sp>
      <p:pic>
        <p:nvPicPr>
          <p:cNvPr id="235" name="Google Shape;23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8710" y="2181354"/>
            <a:ext cx="5599974" cy="3577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body" idx="1"/>
          </p:nvPr>
        </p:nvSpPr>
        <p:spPr>
          <a:xfrm>
            <a:off x="984737" y="328245"/>
            <a:ext cx="8889203" cy="521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Who am I?</a:t>
            </a:r>
            <a:endParaRPr dirty="0"/>
          </a:p>
        </p:txBody>
      </p:sp>
      <p:sp>
        <p:nvSpPr>
          <p:cNvPr id="126" name="Google Shape;126;p21"/>
          <p:cNvSpPr txBox="1">
            <a:spLocks noGrp="1"/>
          </p:cNvSpPr>
          <p:nvPr>
            <p:ph type="body" idx="2"/>
          </p:nvPr>
        </p:nvSpPr>
        <p:spPr>
          <a:xfrm>
            <a:off x="984730" y="1052625"/>
            <a:ext cx="8889020" cy="4244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David </a:t>
            </a:r>
            <a:r>
              <a:rPr lang="en-GB" dirty="0" err="1"/>
              <a:t>Tulis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Offensive security practitioner and researcher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Currently living in Philadelphia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Senior Security Consultant with NCC Group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US" dirty="0"/>
              <a:t>Red team operations lead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Windows and Active Directory </a:t>
            </a:r>
            <a:r>
              <a:rPr lang="en-GB" dirty="0" err="1"/>
              <a:t>pentesting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Social engineering, physical security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Twitter: @kafkaesqu3</a:t>
            </a:r>
            <a:endParaRPr dirty="0"/>
          </a:p>
          <a:p>
            <a:pPr marL="0" indent="0">
              <a:spcBef>
                <a:spcPts val="0"/>
              </a:spcBef>
            </a:pPr>
            <a:endParaRPr dirty="0"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7375" y="850087"/>
            <a:ext cx="3159916" cy="5183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>
            <a:spLocks noGrp="1"/>
          </p:cNvSpPr>
          <p:nvPr>
            <p:ph type="body" idx="1"/>
          </p:nvPr>
        </p:nvSpPr>
        <p:spPr>
          <a:xfrm>
            <a:off x="1010653" y="313010"/>
            <a:ext cx="101706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Test results</a:t>
            </a:r>
            <a:endParaRPr dirty="0"/>
          </a:p>
        </p:txBody>
      </p:sp>
      <p:sp>
        <p:nvSpPr>
          <p:cNvPr id="241" name="Google Shape;241;p39"/>
          <p:cNvSpPr txBox="1">
            <a:spLocks noGrp="1"/>
          </p:cNvSpPr>
          <p:nvPr>
            <p:ph type="body" idx="2"/>
          </p:nvPr>
        </p:nvSpPr>
        <p:spPr>
          <a:xfrm>
            <a:off x="2252550" y="1052625"/>
            <a:ext cx="7621200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265944-3301-654C-BE7D-F6ACA4F81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600" y="722510"/>
            <a:ext cx="8801100" cy="53467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 txBox="1">
            <a:spLocks noGrp="1"/>
          </p:cNvSpPr>
          <p:nvPr>
            <p:ph type="body" idx="1"/>
          </p:nvPr>
        </p:nvSpPr>
        <p:spPr>
          <a:xfrm>
            <a:off x="1026695" y="313010"/>
            <a:ext cx="10073292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Export events from Procmon as CSV</a:t>
            </a:r>
            <a:endParaRPr/>
          </a:p>
        </p:txBody>
      </p:sp>
      <p:pic>
        <p:nvPicPr>
          <p:cNvPr id="249" name="Google Shape;24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674" y="1335109"/>
            <a:ext cx="3304357" cy="3076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4524" y="1214638"/>
            <a:ext cx="5514107" cy="46456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1"/>
          <p:cNvSpPr txBox="1">
            <a:spLocks noGrp="1"/>
          </p:cNvSpPr>
          <p:nvPr>
            <p:ph type="body" idx="1"/>
          </p:nvPr>
        </p:nvSpPr>
        <p:spPr>
          <a:xfrm>
            <a:off x="1026695" y="313010"/>
            <a:ext cx="10073292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Results</a:t>
            </a:r>
            <a:endParaRPr dirty="0"/>
          </a:p>
        </p:txBody>
      </p:sp>
      <p:sp>
        <p:nvSpPr>
          <p:cNvPr id="256" name="Google Shape;256;p41"/>
          <p:cNvSpPr txBox="1">
            <a:spLocks noGrp="1"/>
          </p:cNvSpPr>
          <p:nvPr>
            <p:ph type="body" idx="2"/>
          </p:nvPr>
        </p:nvSpPr>
        <p:spPr>
          <a:xfrm>
            <a:off x="1026504" y="1052625"/>
            <a:ext cx="10073292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GB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Extract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GB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HijackableKeysFromProcmonCSV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-</a:t>
            </a:r>
            <a:r>
              <a:rPr lang="en-GB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CSVfile</a:t>
            </a:r>
            <a:r>
              <a:rPr lang="en-GB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CaptureHKCUReads.CSV</a:t>
            </a:r>
            <a:endParaRPr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2400" dirty="0"/>
              <a:t>Results: 628 unique InprocServer32 CLSID keys we can hijack: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explorer.exe:122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winword.exe:99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powerpnt.exe:95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excel.exe:90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chrome.exe:87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outlook.exe:85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other: 50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US" dirty="0"/>
              <a:t>cmdlet from </a:t>
            </a:r>
            <a:r>
              <a:rPr lang="en-US" dirty="0">
                <a:hlinkClick r:id="rId3"/>
              </a:rPr>
              <a:t>https://github.com/nccgroup/Accomplice/COMHijackToolkit.ps1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>
            <a:spLocks noGrp="1"/>
          </p:cNvSpPr>
          <p:nvPr>
            <p:ph type="body" idx="1"/>
          </p:nvPr>
        </p:nvSpPr>
        <p:spPr>
          <a:xfrm>
            <a:off x="1042737" y="313010"/>
            <a:ext cx="1004120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Creating a target library</a:t>
            </a:r>
            <a:endParaRPr dirty="0"/>
          </a:p>
        </p:txBody>
      </p:sp>
      <p:sp>
        <p:nvSpPr>
          <p:cNvPr id="262" name="Google Shape;262;p42"/>
          <p:cNvSpPr txBox="1">
            <a:spLocks noGrp="1"/>
          </p:cNvSpPr>
          <p:nvPr>
            <p:ph type="body" idx="2"/>
          </p:nvPr>
        </p:nvSpPr>
        <p:spPr>
          <a:xfrm>
            <a:off x="1042546" y="1052625"/>
            <a:ext cx="10041208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sz="2000" dirty="0"/>
              <a:t>InprocServer32 target must be a DLL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DLL does not need to be a valid COM library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No need to implement COM registration or interface querying functions</a:t>
            </a:r>
            <a:endParaRPr sz="16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DLL files have an initialization function called </a:t>
            </a:r>
            <a:r>
              <a:rPr lang="en-GB" sz="2000" dirty="0" err="1"/>
              <a:t>DllMain</a:t>
            </a:r>
            <a:r>
              <a:rPr lang="en-GB" sz="2000" dirty="0"/>
              <a:t>, the perfect place for our code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Whenever process loads or unloads the DLL, </a:t>
            </a:r>
            <a:r>
              <a:rPr lang="en-GB" sz="1600" dirty="0" err="1"/>
              <a:t>DllMain</a:t>
            </a:r>
            <a:r>
              <a:rPr lang="en-GB" sz="1600" dirty="0"/>
              <a:t> is called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Whenever a process creates or exits a thread, </a:t>
            </a:r>
            <a:r>
              <a:rPr lang="en-GB" sz="1600" dirty="0" err="1"/>
              <a:t>DllMain</a:t>
            </a:r>
            <a:r>
              <a:rPr lang="en-GB" sz="1600" dirty="0"/>
              <a:t> is called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In the case of COM activation, calls to </a:t>
            </a:r>
            <a:r>
              <a:rPr lang="en-GB" sz="1600" dirty="0" err="1"/>
              <a:t>CoCreateInstance</a:t>
            </a:r>
            <a:r>
              <a:rPr lang="en-GB" sz="1600" dirty="0"/>
              <a:t>() or </a:t>
            </a:r>
            <a:r>
              <a:rPr lang="en-GB" sz="1600" dirty="0" err="1"/>
              <a:t>CreateInstance</a:t>
            </a:r>
            <a:r>
              <a:rPr lang="en-GB" sz="1600" dirty="0"/>
              <a:t>() to a CLSID with an in-process COM server will trigger </a:t>
            </a:r>
            <a:r>
              <a:rPr lang="en-GB" sz="1600" dirty="0" err="1"/>
              <a:t>DllMain</a:t>
            </a:r>
            <a:endParaRPr sz="1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Loader lock is held system-wide before entering </a:t>
            </a:r>
            <a:r>
              <a:rPr lang="en-GB" sz="2000" dirty="0" err="1"/>
              <a:t>DllMain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Loader lock exists to address the fragility of the Windows loader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Can’t load any other DLLs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Can only call functions already mapped into memory (kernel32.dll)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Can’t lock anything, or wait for any locks to be released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Can’t wait for other processes/threads to complete</a:t>
            </a:r>
            <a:endParaRPr sz="1600" dirty="0"/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endParaRPr sz="12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 err="1"/>
              <a:t>DllMain</a:t>
            </a:r>
            <a:r>
              <a:rPr lang="en-GB" dirty="0"/>
              <a:t> implementation</a:t>
            </a:r>
            <a:endParaRPr dirty="0"/>
          </a:p>
        </p:txBody>
      </p:sp>
      <p:sp>
        <p:nvSpPr>
          <p:cNvPr id="268" name="Google Shape;268;p43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BOOL APIENTRY </a:t>
            </a:r>
            <a:r>
              <a:rPr lang="en-GB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DllMain</a:t>
            </a: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(HMODULE hModule, DWORD ul_reason_for_call, LPVOID lpReserved)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GB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switch</a:t>
            </a: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(ul_reason_for_call)    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GB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case</a:t>
            </a: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DLL_PROCESS_ATTACH: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GB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DoEvilStuff</a:t>
            </a: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(NULL);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-GB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break</a:t>
            </a: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GB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case</a:t>
            </a: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DLL_THREAD_ATTACH: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GB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case</a:t>
            </a: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DLL_THREAD_DETACH: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GB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case</a:t>
            </a: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DLL_PROCESS_DETACH: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break;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GB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TRUE;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GB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>
            <a:spLocks noGrp="1"/>
          </p:cNvSpPr>
          <p:nvPr>
            <p:ph type="body" idx="1"/>
          </p:nvPr>
        </p:nvSpPr>
        <p:spPr>
          <a:xfrm>
            <a:off x="1010654" y="313010"/>
            <a:ext cx="886328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Option #1: Create process</a:t>
            </a:r>
            <a:endParaRPr dirty="0"/>
          </a:p>
        </p:txBody>
      </p:sp>
      <p:sp>
        <p:nvSpPr>
          <p:cNvPr id="274" name="Google Shape;274;p44"/>
          <p:cNvSpPr txBox="1">
            <a:spLocks noGrp="1"/>
          </p:cNvSpPr>
          <p:nvPr>
            <p:ph type="body" idx="2"/>
          </p:nvPr>
        </p:nvSpPr>
        <p:spPr>
          <a:xfrm>
            <a:off x="970368" y="1052625"/>
            <a:ext cx="9271682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//spawning a new process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DWORD WINAPI </a:t>
            </a:r>
            <a:r>
              <a:rPr lang="en-GB" sz="1600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DoEvilStuff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(LPVOID </a:t>
            </a:r>
            <a:r>
              <a:rPr lang="en-GB" sz="16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lpParam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STARTUPINFO  info = { </a:t>
            </a:r>
            <a:r>
              <a:rPr lang="en-GB" sz="160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};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PROCESS_INFORMATION </a:t>
            </a:r>
            <a:r>
              <a:rPr lang="en-GB" sz="16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processInfo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GB" sz="16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std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en-GB" sz="16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wstring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cmd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L</a:t>
            </a:r>
            <a:r>
              <a:rPr lang="en-GB" sz="160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"C:\\Windows\\System32\\</a:t>
            </a:r>
            <a:r>
              <a:rPr lang="en-GB" sz="1600" dirty="0" err="1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calc.exe</a:t>
            </a:r>
            <a:r>
              <a:rPr lang="en-GB" sz="160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BOOL </a:t>
            </a:r>
            <a:r>
              <a:rPr lang="en-GB" sz="16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hR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lang="en-GB" sz="1600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CreateProcess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(NULL, (LPWSTR)</a:t>
            </a:r>
            <a:r>
              <a:rPr lang="en-GB" sz="16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cmd.c_str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(), NULL, NULL,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TRUE, </a:t>
            </a:r>
            <a:r>
              <a:rPr lang="en-GB" sz="160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NULL, NULL, &amp;info, &amp;</a:t>
            </a:r>
            <a:r>
              <a:rPr lang="en-GB" sz="16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processInfo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GB" sz="160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-GB" sz="16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hR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== </a:t>
            </a:r>
            <a:r>
              <a:rPr lang="en-GB" sz="160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-GB" sz="160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GB" sz="160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GB" sz="160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GB" sz="16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5"/>
          <p:cNvSpPr txBox="1">
            <a:spLocks noGrp="1"/>
          </p:cNvSpPr>
          <p:nvPr>
            <p:ph type="body" idx="1"/>
          </p:nvPr>
        </p:nvSpPr>
        <p:spPr>
          <a:xfrm>
            <a:off x="1010653" y="313010"/>
            <a:ext cx="886328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endParaRPr dirty="0"/>
          </a:p>
        </p:txBody>
      </p:sp>
      <p:sp>
        <p:nvSpPr>
          <p:cNvPr id="280" name="Google Shape;280;p45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8863097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  <p:pic>
        <p:nvPicPr>
          <p:cNvPr id="2" name="demo1.m4v">
            <a:hlinkClick r:id="" action="ppaction://media"/>
            <a:extLst>
              <a:ext uri="{FF2B5EF4-FFF2-40B4-BE49-F238E27FC236}">
                <a16:creationId xmlns:a16="http://schemas.microsoft.com/office/drawing/2014/main" id="{5F208E2E-AE9D-9945-89F0-7F76DE66C9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8863097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Option #2: Thread injection</a:t>
            </a:r>
            <a:endParaRPr dirty="0"/>
          </a:p>
        </p:txBody>
      </p:sp>
      <p:sp>
        <p:nvSpPr>
          <p:cNvPr id="286" name="Google Shape;286;p46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706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Spawning processes is expensive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sz="2000" dirty="0"/>
              <a:t>We are safe to call functions in kernel32.dll while loader lock is held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OpenProcess</a:t>
            </a:r>
            <a:r>
              <a:rPr lang="en-GB" sz="1600" dirty="0"/>
              <a:t>()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VirtualAllocEx</a:t>
            </a:r>
            <a:r>
              <a:rPr lang="en-GB" sz="1600" dirty="0"/>
              <a:t>()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WriteProcessMemory</a:t>
            </a:r>
            <a:r>
              <a:rPr lang="en-GB" sz="1600" dirty="0"/>
              <a:t>()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CreateRemoteThread</a:t>
            </a:r>
            <a:r>
              <a:rPr lang="en-GB" sz="1600" dirty="0"/>
              <a:t>()</a:t>
            </a:r>
            <a:endParaRPr sz="16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With this recipe, we can inject shellcode into another process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u="sng" dirty="0">
                <a:solidFill>
                  <a:schemeClr val="hlink"/>
                </a:solidFill>
                <a:hlinkClick r:id="rId3"/>
              </a:rPr>
              <a:t>https://github.com/theevilbit/injection/blob/master/SimpleThreadInjection/SimpleThreadInjection/SimpleThreadInjection.cpp</a:t>
            </a:r>
            <a:r>
              <a:rPr lang="en-GB" sz="2000" dirty="0"/>
              <a:t> </a:t>
            </a:r>
            <a:endParaRPr sz="20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sz="20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9BF99-53F3-B440-8FC2-E6A1452B1F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1793B1-C089-FE4D-845E-1AB466E50783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demo2.m4v">
            <a:hlinkClick r:id="" action="ppaction://media"/>
            <a:extLst>
              <a:ext uri="{FF2B5EF4-FFF2-40B4-BE49-F238E27FC236}">
                <a16:creationId xmlns:a16="http://schemas.microsoft.com/office/drawing/2014/main" id="{25E8E158-DD06-F04A-8BF1-CF455AC38A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Option #2: Thread injection</a:t>
            </a:r>
            <a:endParaRPr dirty="0"/>
          </a:p>
        </p:txBody>
      </p:sp>
      <p:sp>
        <p:nvSpPr>
          <p:cNvPr id="298" name="Google Shape;298;p48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b="1">
                <a:solidFill>
                  <a:srgbClr val="388E3C"/>
                </a:solidFill>
              </a:rPr>
              <a:t>Pros</a:t>
            </a:r>
            <a:r>
              <a:rPr lang="en-GB"/>
              <a:t>: This injection technique prevents spawning new processes</a:t>
            </a:r>
            <a:endParaRPr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b="1">
                <a:solidFill>
                  <a:srgbClr val="FF0000"/>
                </a:solidFill>
              </a:rPr>
              <a:t>Cons</a:t>
            </a:r>
            <a:r>
              <a:rPr lang="en-GB"/>
              <a:t>: Shellcode injection techniques are well known to defender</a:t>
            </a:r>
            <a:endParaRPr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/>
              <a:t>There are lots of injection techniques, some more well known than others</a:t>
            </a:r>
            <a:endParaRPr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/>
              <a:t>Injection technique implementation examples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https://github.com/theevilbit/injection</a:t>
            </a:r>
            <a:endParaRPr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/>
              <a:t>Anything that only uses kernel32.dll will work!</a:t>
            </a:r>
            <a:endParaRPr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body" idx="1"/>
          </p:nvPr>
        </p:nvSpPr>
        <p:spPr>
          <a:xfrm>
            <a:off x="984746" y="307695"/>
            <a:ext cx="9284867" cy="51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Talk agenda</a:t>
            </a:r>
            <a:endParaRPr dirty="0"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2"/>
          </p:nvPr>
        </p:nvSpPr>
        <p:spPr>
          <a:xfrm>
            <a:off x="984737" y="1008185"/>
            <a:ext cx="9284677" cy="4289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COM fundamental concepts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Real-world use cases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dirty="0"/>
              <a:t>The insecure COM object loading process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Identifying hijack events on a system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dirty="0"/>
              <a:t>Hijack demos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Techniques for stabilizing COM hijack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Practical usage in offensive operations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Takeaways for red/blue teams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>
            <a:spLocks noGrp="1"/>
          </p:cNvSpPr>
          <p:nvPr>
            <p:ph type="body" idx="1"/>
          </p:nvPr>
        </p:nvSpPr>
        <p:spPr>
          <a:xfrm>
            <a:off x="1026886" y="313010"/>
            <a:ext cx="1007291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Option #3: </a:t>
            </a:r>
            <a:r>
              <a:rPr lang="en-GB" dirty="0" err="1"/>
              <a:t>CreateThread</a:t>
            </a:r>
            <a:r>
              <a:rPr lang="en-GB" dirty="0"/>
              <a:t>()</a:t>
            </a:r>
            <a:endParaRPr dirty="0"/>
          </a:p>
        </p:txBody>
      </p:sp>
      <p:sp>
        <p:nvSpPr>
          <p:cNvPr id="304" name="Google Shape;304;p49"/>
          <p:cNvSpPr txBox="1">
            <a:spLocks noGrp="1"/>
          </p:cNvSpPr>
          <p:nvPr>
            <p:ph type="body" idx="2"/>
          </p:nvPr>
        </p:nvSpPr>
        <p:spPr>
          <a:xfrm>
            <a:off x="1026695" y="1052625"/>
            <a:ext cx="10072910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Can we keep ourselves running in the COM client process?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We COULD call </a:t>
            </a:r>
            <a:r>
              <a:rPr lang="en-GB" dirty="0" err="1"/>
              <a:t>CreateThread</a:t>
            </a:r>
            <a:r>
              <a:rPr lang="en-GB" dirty="0"/>
              <a:t>() inside </a:t>
            </a:r>
            <a:r>
              <a:rPr lang="en-GB" dirty="0" err="1"/>
              <a:t>DLLmain</a:t>
            </a:r>
            <a:r>
              <a:rPr lang="en-GB" dirty="0"/>
              <a:t>, but the thread won’t run until </a:t>
            </a:r>
            <a:r>
              <a:rPr lang="en-GB" dirty="0" err="1"/>
              <a:t>DllMain</a:t>
            </a:r>
            <a:r>
              <a:rPr lang="en-GB" dirty="0"/>
              <a:t> exits and loader lock is released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An alternative to running malicious code in </a:t>
            </a:r>
            <a:r>
              <a:rPr lang="en-GB" dirty="0" err="1"/>
              <a:t>DllMain</a:t>
            </a:r>
            <a:r>
              <a:rPr lang="en-GB" dirty="0"/>
              <a:t> is to run when the COM object is activated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 err="1"/>
              <a:t>DllGetClassObject</a:t>
            </a:r>
            <a:r>
              <a:rPr lang="en-GB" dirty="0"/>
              <a:t>() is an exported function called when a COM object is activated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There is NO loader lock inside </a:t>
            </a:r>
            <a:r>
              <a:rPr lang="en-GB" dirty="0" err="1"/>
              <a:t>DllGetClassObject</a:t>
            </a:r>
            <a:r>
              <a:rPr lang="en-GB" dirty="0"/>
              <a:t>()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 err="1"/>
              <a:t>DllCanUnloadNow</a:t>
            </a:r>
            <a:r>
              <a:rPr lang="en-GB" dirty="0"/>
              <a:t>() – when a client calls </a:t>
            </a:r>
            <a:r>
              <a:rPr lang="en-GB" dirty="0" err="1"/>
              <a:t>CoFreeUnusedLibraries</a:t>
            </a:r>
            <a:r>
              <a:rPr lang="en-GB" dirty="0"/>
              <a:t>() to free up space, this function will be called</a:t>
            </a:r>
          </a:p>
          <a:p>
            <a:pPr lvl="1"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1400" dirty="0"/>
              <a:t>Return S_FALSE to tell clients the library is still being used and not to unload it</a:t>
            </a:r>
            <a:endParaRPr sz="14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>
            <a:spLocks noGrp="1"/>
          </p:cNvSpPr>
          <p:nvPr>
            <p:ph type="body" idx="1"/>
          </p:nvPr>
        </p:nvSpPr>
        <p:spPr>
          <a:xfrm>
            <a:off x="1010653" y="313010"/>
            <a:ext cx="10105376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COM client post-hijack behavior</a:t>
            </a:r>
            <a:endParaRPr/>
          </a:p>
        </p:txBody>
      </p:sp>
      <p:sp>
        <p:nvSpPr>
          <p:cNvPr id="310" name="Google Shape;310;p50"/>
          <p:cNvSpPr txBox="1">
            <a:spLocks noGrp="1"/>
          </p:cNvSpPr>
          <p:nvPr>
            <p:ph type="body" idx="2"/>
          </p:nvPr>
        </p:nvSpPr>
        <p:spPr>
          <a:xfrm>
            <a:off x="1010462" y="1052625"/>
            <a:ext cx="10105376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We have no guarantee that our thread will be forcibly killed and our DLL unloaded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400" dirty="0"/>
              <a:t>DLL name and path not what is expected</a:t>
            </a:r>
            <a:endParaRPr sz="14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400" dirty="0"/>
              <a:t>DLL has no exports</a:t>
            </a:r>
            <a:endParaRPr sz="14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400" dirty="0"/>
              <a:t>We aren’t implementing the COM interfaces the client is expected</a:t>
            </a:r>
            <a:endParaRPr sz="1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The COM client may crash or misbehave</a:t>
            </a:r>
            <a:endParaRPr dirty="0"/>
          </a:p>
        </p:txBody>
      </p:sp>
      <p:pic>
        <p:nvPicPr>
          <p:cNvPr id="311" name="Google Shape;31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601" y="3910101"/>
            <a:ext cx="2518275" cy="14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4649" y="3532549"/>
            <a:ext cx="5560900" cy="103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9826" y="4258889"/>
            <a:ext cx="4559975" cy="113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83949" y="3248938"/>
            <a:ext cx="4991726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65272" y="3248950"/>
            <a:ext cx="2754099" cy="2228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5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96639" y="2446751"/>
            <a:ext cx="3705225" cy="9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5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116235" y="2517635"/>
            <a:ext cx="4127147" cy="731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1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Measuring thread lifetimes post-hijack</a:t>
            </a:r>
            <a:endParaRPr dirty="0"/>
          </a:p>
        </p:txBody>
      </p:sp>
      <p:sp>
        <p:nvSpPr>
          <p:cNvPr id="323" name="Google Shape;323;p51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Some COM clients don’t care that no COM object was loaded, and the thread stays running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Some COM clients kill the thread but keep DLL loaded. Others crash completely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Some example CLSIDs you can hijack without being outright killed or unloaded (</a:t>
            </a:r>
            <a:r>
              <a:rPr lang="en-GB" dirty="0" err="1"/>
              <a:t>DllMain</a:t>
            </a:r>
            <a:r>
              <a:rPr lang="en-GB" dirty="0"/>
              <a:t> or </a:t>
            </a:r>
            <a:r>
              <a:rPr lang="en-GB" dirty="0" err="1"/>
              <a:t>DllGetClassObject</a:t>
            </a:r>
            <a:r>
              <a:rPr lang="en-GB" dirty="0"/>
              <a:t>):</a:t>
            </a:r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 err="1"/>
              <a:t>excel.exe</a:t>
            </a:r>
            <a:r>
              <a:rPr lang="en-GB" dirty="0"/>
              <a:t> - {33C53A50-F456-4884-B049-85FD643ECFED}</a:t>
            </a:r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 err="1"/>
              <a:t>explorer.exe</a:t>
            </a:r>
            <a:r>
              <a:rPr lang="en-GB" dirty="0"/>
              <a:t> - {A4B544A1-438D-4B41-9325-869523E2D6C7}</a:t>
            </a:r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 err="1"/>
              <a:t>outlook.exe</a:t>
            </a:r>
            <a:r>
              <a:rPr lang="en-GB" dirty="0"/>
              <a:t> - {529A9E6B-6587-4F23-AB9E-9C7D683E3C50}</a:t>
            </a:r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 err="1"/>
              <a:t>chrome.exe</a:t>
            </a:r>
            <a:r>
              <a:rPr lang="en-GB" dirty="0"/>
              <a:t> - {1F486A52-3CB1-48FD-8F50-B8DC300D9F9D}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Tedious testing process, no guarantees on future stability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Create threads both in </a:t>
            </a:r>
            <a:r>
              <a:rPr lang="en-GB" dirty="0" err="1"/>
              <a:t>DllMain</a:t>
            </a:r>
            <a:r>
              <a:rPr lang="en-GB" dirty="0"/>
              <a:t> and </a:t>
            </a:r>
            <a:r>
              <a:rPr lang="en-GB" dirty="0" err="1"/>
              <a:t>DllGetClassObject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 err="1"/>
              <a:t>DllGetClassObject</a:t>
            </a:r>
            <a:r>
              <a:rPr lang="en-GB" dirty="0"/>
              <a:t> may be called more than once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Thread updates a file with its progress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Instead of creating and writing to a file, you could have this function do “whatever you want” ;)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Be mindful of loader lock restrictions on the thread created in </a:t>
            </a:r>
            <a:r>
              <a:rPr lang="en-GB" dirty="0" err="1"/>
              <a:t>DllMain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Thread is started when loader lock is released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2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/>
              <a:t>demo3-take2.flv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DEEB9-0DFC-C54A-BFCA-17AEFCBE84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demo3.m4v">
            <a:hlinkClick r:id="" action="ppaction://media"/>
            <a:extLst>
              <a:ext uri="{FF2B5EF4-FFF2-40B4-BE49-F238E27FC236}">
                <a16:creationId xmlns:a16="http://schemas.microsoft.com/office/drawing/2014/main" id="{7B69D8E2-54EA-DE42-BDA7-9BB97C2A63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6"/>
          <p:cNvSpPr txBox="1">
            <a:spLocks noGrp="1"/>
          </p:cNvSpPr>
          <p:nvPr>
            <p:ph type="body" idx="1"/>
          </p:nvPr>
        </p:nvSpPr>
        <p:spPr>
          <a:xfrm>
            <a:off x="1026886" y="313010"/>
            <a:ext cx="1007291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Alternative to DLLs: Scriptlets</a:t>
            </a:r>
            <a:endParaRPr/>
          </a:p>
        </p:txBody>
      </p:sp>
      <p:sp>
        <p:nvSpPr>
          <p:cNvPr id="353" name="Google Shape;353;p56"/>
          <p:cNvSpPr txBox="1">
            <a:spLocks noGrp="1"/>
          </p:cNvSpPr>
          <p:nvPr>
            <p:ph type="body" idx="2"/>
          </p:nvPr>
        </p:nvSpPr>
        <p:spPr>
          <a:xfrm>
            <a:off x="1026695" y="1052625"/>
            <a:ext cx="10072910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Maybe you aren’t comfortable dropping DLLs into target environment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COM servers can be Windows Scripting Components (.</a:t>
            </a:r>
            <a:r>
              <a:rPr lang="en-GB" dirty="0" err="1"/>
              <a:t>sct</a:t>
            </a:r>
            <a:r>
              <a:rPr lang="en-GB" dirty="0"/>
              <a:t> files)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Technique originally documented by @</a:t>
            </a:r>
            <a:r>
              <a:rPr lang="en-GB" dirty="0" err="1"/>
              <a:t>subtee</a:t>
            </a:r>
            <a:r>
              <a:rPr lang="en-GB" dirty="0"/>
              <a:t> and @enigma0x3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u="sng" dirty="0">
                <a:solidFill>
                  <a:schemeClr val="hlink"/>
                </a:solidFill>
                <a:hlinkClick r:id="rId3"/>
              </a:rPr>
              <a:t>https://www.slideshare.net/enigma0x3/windows-operating-system-archaeology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InprocServer32 = C:\Windows\system32\</a:t>
            </a:r>
            <a:r>
              <a:rPr lang="en-GB" dirty="0" err="1"/>
              <a:t>scrobj.dll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 err="1"/>
              <a:t>ScripletURL</a:t>
            </a:r>
            <a:r>
              <a:rPr lang="en-GB" dirty="0"/>
              <a:t> = Location of .</a:t>
            </a:r>
            <a:r>
              <a:rPr lang="en-GB" dirty="0" err="1"/>
              <a:t>sct</a:t>
            </a:r>
            <a:r>
              <a:rPr lang="en-GB" dirty="0"/>
              <a:t> file (local on disk or a URL)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Blue team take note: This is NOT a common occurrence</a:t>
            </a:r>
            <a:endParaRPr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7"/>
          <p:cNvSpPr txBox="1">
            <a:spLocks noGrp="1"/>
          </p:cNvSpPr>
          <p:nvPr>
            <p:ph type="body" idx="2"/>
          </p:nvPr>
        </p:nvSpPr>
        <p:spPr>
          <a:xfrm>
            <a:off x="1026695" y="1052625"/>
            <a:ext cx="10072910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51A8E6-34B6-9145-A183-3F76F22345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demo4.m4v">
            <a:hlinkClick r:id="" action="ppaction://media"/>
            <a:extLst>
              <a:ext uri="{FF2B5EF4-FFF2-40B4-BE49-F238E27FC236}">
                <a16:creationId xmlns:a16="http://schemas.microsoft.com/office/drawing/2014/main" id="{FF80270C-6B99-D94A-8BC9-EBFBCD4BCA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8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Hijacking abandoned keys</a:t>
            </a:r>
            <a:endParaRPr/>
          </a:p>
        </p:txBody>
      </p:sp>
      <p:sp>
        <p:nvSpPr>
          <p:cNvPr id="365" name="Google Shape;365;p58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In some cases, there will be CLSIDs Inprocserver32 keys that point to a DLL that doesn’t exist on disk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Most COM servers live in C:\Windows\System32, which is writable by Administrators only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Default Windows does not have any missing COM servers,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Systems with 3rd party software (especially when software components have been uninstalled) might have more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Example of an abandoned key left by an old version of Google Chrome (note: folder is only writable to administrators)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Technique originally documented by @</a:t>
            </a:r>
            <a:r>
              <a:rPr lang="en-GB" dirty="0" err="1"/>
              <a:t>bohops</a:t>
            </a:r>
            <a:r>
              <a:rPr lang="en-GB" dirty="0"/>
              <a:t>: </a:t>
            </a:r>
            <a:r>
              <a:rPr lang="en-GB" u="sng" dirty="0">
                <a:solidFill>
                  <a:schemeClr val="hlink"/>
                </a:solidFill>
                <a:hlinkClick r:id="rId3"/>
              </a:rPr>
              <a:t>https://bohops.com/2018/06/28/abusing-com-registry-structure-clsid-localserver32-inprocserver32/</a:t>
            </a:r>
            <a:r>
              <a:rPr lang="en-GB" dirty="0"/>
              <a:t> 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  <p:pic>
        <p:nvPicPr>
          <p:cNvPr id="366" name="Google Shape;36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2776" y="3697963"/>
            <a:ext cx="7897409" cy="10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9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ProgID resolution hijacking</a:t>
            </a:r>
            <a:endParaRPr/>
          </a:p>
        </p:txBody>
      </p:sp>
      <p:sp>
        <p:nvSpPr>
          <p:cNvPr id="372" name="Google Shape;372;p59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ProgIDs are the not-guaranteed-to-be-unique names of COM classes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ProgIDs are resolved to their CLSIDs in the registry keys: </a:t>
            </a:r>
            <a:endParaRPr dirty="0"/>
          </a:p>
          <a:p>
            <a:pPr lvl="1" indent="-323850">
              <a:lnSpc>
                <a:spcPct val="115000"/>
              </a:lnSpc>
              <a:spcBef>
                <a:spcPts val="0"/>
              </a:spcBef>
              <a:buSzPts val="1500"/>
              <a:buFont typeface="Arial"/>
              <a:buChar char="○"/>
            </a:pPr>
            <a:r>
              <a:rPr lang="en-GB" dirty="0"/>
              <a:t>HKCU\Software\Classes</a:t>
            </a:r>
            <a:endParaRPr dirty="0"/>
          </a:p>
          <a:p>
            <a:pPr lvl="1" indent="-323850">
              <a:lnSpc>
                <a:spcPct val="115000"/>
              </a:lnSpc>
              <a:spcBef>
                <a:spcPts val="0"/>
              </a:spcBef>
              <a:buSzPts val="1500"/>
              <a:buFont typeface="Arial"/>
              <a:buChar char="○"/>
            </a:pPr>
            <a:r>
              <a:rPr lang="en-GB" dirty="0"/>
              <a:t>HKLM\Software\Classes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A ProgID can be hijacked by adding a false ProgID to CLSID mapping in HKCU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When a clients activates a COM object using the ProgID, the OS will resolve the ProgID by reading HKCU\Software\Classes\ProgID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  <p:pic>
        <p:nvPicPr>
          <p:cNvPr id="373" name="Google Shape;37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750" y="3430350"/>
            <a:ext cx="7048500" cy="19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0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TreatAs hijacking</a:t>
            </a:r>
            <a:endParaRPr/>
          </a:p>
        </p:txBody>
      </p:sp>
      <p:sp>
        <p:nvSpPr>
          <p:cNvPr id="379" name="Google Shape;379;p60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“</a:t>
            </a:r>
            <a:r>
              <a:rPr lang="en-GB" dirty="0" err="1"/>
              <a:t>TreatAs</a:t>
            </a:r>
            <a:r>
              <a:rPr lang="en-GB" dirty="0"/>
              <a:t>” registry key signals that a CLSID can be emulated by another CLSID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Originally documented by @</a:t>
            </a:r>
            <a:r>
              <a:rPr lang="en-GB" dirty="0" err="1"/>
              <a:t>subtee</a:t>
            </a:r>
            <a:r>
              <a:rPr lang="en-GB" dirty="0"/>
              <a:t> and @enigma0x3 in their Windows Operating System Archaeology presentation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 err="1"/>
              <a:t>TreatAs</a:t>
            </a:r>
            <a:r>
              <a:rPr lang="en-GB" dirty="0"/>
              <a:t> key points to another CLSID which is capable of emulating the current CLSID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All activation requests are forwarded to the CLSID in </a:t>
            </a:r>
            <a:r>
              <a:rPr lang="en-GB" dirty="0" err="1"/>
              <a:t>TreatAs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If emulated class doesn’t implement the right interfaces, there will be program instability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Create the malicious CLSID in HKCU, with a target COM server of choice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Hijack legitimate CLSID by adding </a:t>
            </a:r>
            <a:r>
              <a:rPr lang="en-GB" dirty="0" err="1"/>
              <a:t>TreatAs</a:t>
            </a:r>
            <a:r>
              <a:rPr lang="en-GB" dirty="0"/>
              <a:t> subkey, pointing to attacker’s CLSID</a:t>
            </a:r>
            <a:endParaRPr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1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Persisting via COM hijack</a:t>
            </a:r>
            <a:endParaRPr dirty="0"/>
          </a:p>
        </p:txBody>
      </p:sp>
      <p:sp>
        <p:nvSpPr>
          <p:cNvPr id="385" name="Google Shape;385;p61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335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COM hijacking primary use case: persistence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Drop SCT/DLL/EXE to disk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Add a registry key pointing attackers COM server, under the CLSID you want to hijack (optional if abusing an abandoned key)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AutoNum type="alphaLcParenR"/>
            </a:pPr>
            <a:r>
              <a:rPr lang="en-GB" dirty="0"/>
              <a:t>InprocServer32 -&gt; DLL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AutoNum type="alphaLcParenR"/>
            </a:pPr>
            <a:r>
              <a:rPr lang="en-GB" dirty="0"/>
              <a:t>LocalServer32 -&gt; EXE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AutoNum type="alphaLcParenR"/>
            </a:pPr>
            <a:r>
              <a:rPr lang="en-GB" dirty="0"/>
              <a:t>InprocServer32 -&gt; </a:t>
            </a:r>
            <a:r>
              <a:rPr lang="en-GB" dirty="0" err="1"/>
              <a:t>Scrobl</a:t>
            </a:r>
            <a:r>
              <a:rPr lang="en-GB" dirty="0"/>
              <a:t>, </a:t>
            </a:r>
            <a:r>
              <a:rPr lang="en-GB" dirty="0" err="1"/>
              <a:t>ScriptletURL</a:t>
            </a:r>
            <a:r>
              <a:rPr lang="en-GB" dirty="0"/>
              <a:t> -&gt; SCT file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AutoNum type="alphaLcParenR"/>
            </a:pPr>
            <a:r>
              <a:rPr lang="en-GB" dirty="0" err="1"/>
              <a:t>TreatAs</a:t>
            </a:r>
            <a:r>
              <a:rPr lang="en-GB" dirty="0"/>
              <a:t>/ProgID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Wait for CLSID to be activated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dirty="0"/>
              <a:t>Not a common technique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dirty="0"/>
              <a:t>No reboots required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COM hijacks are invisible to </a:t>
            </a:r>
            <a:r>
              <a:rPr lang="en-GB" dirty="0" err="1"/>
              <a:t>Sysinternals</a:t>
            </a:r>
            <a:r>
              <a:rPr lang="en-GB" dirty="0"/>
              <a:t> Autoruns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>
            <a:spLocks noGrp="1"/>
          </p:cNvSpPr>
          <p:nvPr>
            <p:ph type="body" idx="1"/>
          </p:nvPr>
        </p:nvSpPr>
        <p:spPr>
          <a:xfrm>
            <a:off x="984737" y="313009"/>
            <a:ext cx="10222742" cy="601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Why am I doing a talk just about COM hijacking</a:t>
            </a:r>
            <a:endParaRPr dirty="0"/>
          </a:p>
        </p:txBody>
      </p:sp>
      <p:sp>
        <p:nvSpPr>
          <p:cNvPr id="139" name="Google Shape;139;p23"/>
          <p:cNvSpPr txBox="1">
            <a:spLocks noGrp="1"/>
          </p:cNvSpPr>
          <p:nvPr>
            <p:ph type="body" idx="2"/>
          </p:nvPr>
        </p:nvSpPr>
        <p:spPr>
          <a:xfrm>
            <a:off x="984728" y="1052625"/>
            <a:ext cx="10222534" cy="527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COM is deeply ingrained in all versions of Windows OS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The interface can be used in unexpected ways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An adversary likes to use things in unexpected ways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COM hijack abuse is a method to have another process run untrusted code</a:t>
            </a:r>
            <a:endParaRPr sz="24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2000" dirty="0"/>
              <a:t>Host persistence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2000" dirty="0"/>
              <a:t>Defence evasion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2000" dirty="0"/>
              <a:t>Lateral movement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T1122 on the MITRE ATT&amp;CK framework</a:t>
            </a:r>
            <a:endParaRPr sz="24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2000" dirty="0"/>
              <a:t>MITRE has recorded 6 different threat groups abusing COM hijacking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Minimal public information about COM hijacking abuse</a:t>
            </a:r>
            <a:endParaRPr sz="24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4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COM proxying</a:t>
            </a:r>
            <a:endParaRPr/>
          </a:p>
        </p:txBody>
      </p:sp>
      <p:sp>
        <p:nvSpPr>
          <p:cNvPr id="341" name="Google Shape;341;p54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Signature for </a:t>
            </a:r>
            <a:r>
              <a:rPr lang="en-GB" dirty="0" err="1"/>
              <a:t>DllGetClassObject</a:t>
            </a:r>
            <a:r>
              <a:rPr lang="en-GB" dirty="0"/>
              <a:t>: </a:t>
            </a:r>
            <a:endParaRPr lang="en-US" dirty="0"/>
          </a:p>
          <a:p>
            <a:pPr marL="0" indent="0">
              <a:lnSpc>
                <a:spcPct val="150000"/>
              </a:lnSpc>
              <a:spcBef>
                <a:spcPts val="0"/>
              </a:spcBef>
            </a:pPr>
            <a:r>
              <a:rPr lang="en-US" sz="14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HRESULT </a:t>
            </a:r>
            <a:r>
              <a:rPr lang="en-US" sz="1400" dirty="0" err="1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DllGetClassObject</a:t>
            </a:r>
            <a:r>
              <a:rPr lang="en-US" sz="14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1400" u="sng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REFCLSID </a:t>
            </a:r>
            <a:r>
              <a:rPr lang="en-US" sz="1400" u="sng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rclsid</a:t>
            </a:r>
            <a:r>
              <a:rPr lang="en-US" sz="14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REFIID </a:t>
            </a:r>
            <a:r>
              <a:rPr lang="en-US" sz="14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iid</a:t>
            </a:r>
            <a:r>
              <a:rPr lang="en-US" sz="14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LPVOID*</a:t>
            </a:r>
            <a:r>
              <a:rPr lang="en-US" sz="1400" dirty="0" err="1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ppv</a:t>
            </a:r>
            <a:r>
              <a:rPr lang="en-US" sz="140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When a COM client loads the library’s </a:t>
            </a:r>
            <a:r>
              <a:rPr lang="en-GB" dirty="0" err="1"/>
              <a:t>DllGetClassObject</a:t>
            </a:r>
            <a:r>
              <a:rPr lang="en-GB" dirty="0"/>
              <a:t> function: 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Start a thread </a:t>
            </a:r>
            <a:r>
              <a:rPr lang="en-GB" dirty="0" err="1"/>
              <a:t>DoEvilStuff</a:t>
            </a:r>
            <a:r>
              <a:rPr lang="en-GB" dirty="0"/>
              <a:t>()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Given </a:t>
            </a:r>
            <a:r>
              <a:rPr lang="en-GB" dirty="0" err="1"/>
              <a:t>rclsid</a:t>
            </a:r>
            <a:r>
              <a:rPr lang="en-GB" dirty="0"/>
              <a:t> argument, read COM DLL location from registry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Load the legitimate DLL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Find address of </a:t>
            </a:r>
            <a:r>
              <a:rPr lang="en-GB" dirty="0" err="1"/>
              <a:t>DllGetClassObject</a:t>
            </a:r>
            <a:r>
              <a:rPr lang="en-GB" dirty="0"/>
              <a:t> in legitimate library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Pass arguments to </a:t>
            </a:r>
            <a:r>
              <a:rPr lang="en-GB" dirty="0" err="1"/>
              <a:t>DllGetClassObject</a:t>
            </a:r>
            <a:r>
              <a:rPr lang="en-GB" dirty="0"/>
              <a:t> in legitimate DLL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AutoNum type="arabicParenR"/>
            </a:pPr>
            <a:r>
              <a:rPr lang="en-GB" dirty="0"/>
              <a:t>In </a:t>
            </a:r>
            <a:r>
              <a:rPr lang="en-GB" dirty="0" err="1"/>
              <a:t>DllCanUnloadNow</a:t>
            </a:r>
            <a:r>
              <a:rPr lang="en-GB" dirty="0"/>
              <a:t>, wait for </a:t>
            </a:r>
            <a:r>
              <a:rPr lang="en-GB" dirty="0" err="1"/>
              <a:t>EvilStuff</a:t>
            </a:r>
            <a:r>
              <a:rPr lang="en-GB" dirty="0"/>
              <a:t>() to finish before unloading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We can </a:t>
            </a:r>
            <a:r>
              <a:rPr lang="en-GB" dirty="0" err="1"/>
              <a:t>LoadLibrary</a:t>
            </a:r>
            <a:r>
              <a:rPr lang="en-GB" dirty="0"/>
              <a:t> and wait for threads, because </a:t>
            </a:r>
            <a:r>
              <a:rPr lang="en-GB" dirty="0" err="1"/>
              <a:t>DllGetClassObject</a:t>
            </a:r>
            <a:r>
              <a:rPr lang="en-GB" dirty="0"/>
              <a:t> isn’t called during loader lock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Thanks Leo! </a:t>
            </a:r>
            <a:r>
              <a:rPr lang="en-GB" u="sng" dirty="0">
                <a:solidFill>
                  <a:schemeClr val="hlink"/>
                </a:solidFill>
                <a:hlinkClick r:id="rId3"/>
              </a:rPr>
              <a:t>https://github.com/leoloobeek/COMProxy/</a:t>
            </a:r>
            <a:r>
              <a:rPr lang="en-GB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35891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2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Persisting via COM hijack of scheduled task handler</a:t>
            </a:r>
            <a:endParaRPr dirty="0"/>
          </a:p>
        </p:txBody>
      </p:sp>
      <p:sp>
        <p:nvSpPr>
          <p:cNvPr id="391" name="Google Shape;391;p62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/>
              <a:t>Originally documented by Matt Nelson in 2016: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https://enigma0x3.net/2016/05/25/userland-persistence-with-scheduled-tasks-and-com-handler-hijacking/</a:t>
            </a:r>
            <a:r>
              <a:rPr lang="en-GB"/>
              <a:t> </a:t>
            </a:r>
            <a:endParaRPr/>
          </a:p>
        </p:txBody>
      </p:sp>
      <p:pic>
        <p:nvPicPr>
          <p:cNvPr id="392" name="Google Shape;39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6555" y="1997115"/>
            <a:ext cx="5573189" cy="363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3"/>
          <p:cNvSpPr txBox="1">
            <a:spLocks noGrp="1"/>
          </p:cNvSpPr>
          <p:nvPr>
            <p:ph type="body" idx="1"/>
          </p:nvPr>
        </p:nvSpPr>
        <p:spPr>
          <a:xfrm>
            <a:off x="994802" y="313010"/>
            <a:ext cx="1013707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Persisting via COM hijack of scheduled task</a:t>
            </a:r>
            <a:endParaRPr/>
          </a:p>
        </p:txBody>
      </p:sp>
      <p:sp>
        <p:nvSpPr>
          <p:cNvPr id="398" name="Google Shape;398;p63"/>
          <p:cNvSpPr txBox="1">
            <a:spLocks noGrp="1"/>
          </p:cNvSpPr>
          <p:nvPr>
            <p:ph type="body" idx="2"/>
          </p:nvPr>
        </p:nvSpPr>
        <p:spPr>
          <a:xfrm>
            <a:off x="994611" y="1052625"/>
            <a:ext cx="10137078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 err="1"/>
              <a:t>schtasks</a:t>
            </a:r>
            <a:r>
              <a:rPr lang="en-GB" dirty="0"/>
              <a:t> /query /xml /</a:t>
            </a:r>
            <a:r>
              <a:rPr lang="en-GB" dirty="0" err="1"/>
              <a:t>tn</a:t>
            </a:r>
            <a:r>
              <a:rPr lang="en-GB" dirty="0"/>
              <a:t> '\Microsoft\Windows\Shell\</a:t>
            </a:r>
            <a:r>
              <a:rPr lang="en-GB" dirty="0" err="1"/>
              <a:t>CreateObjectTask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u="sng" dirty="0">
                <a:solidFill>
                  <a:schemeClr val="hlink"/>
                </a:solidFill>
                <a:hlinkClick r:id="rId3"/>
              </a:rPr>
              <a:t>https://github.com/enigma0x3/Misc-PowerShell-Stuff/blob/master/Get-ScheduledTaskComHandler.ps1</a:t>
            </a:r>
            <a:r>
              <a:rPr lang="en-GB" dirty="0"/>
              <a:t> 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  <p:pic>
        <p:nvPicPr>
          <p:cNvPr id="399" name="Google Shape;399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0953" y="1485900"/>
            <a:ext cx="5067300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8528" y="4257243"/>
            <a:ext cx="8812150" cy="1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3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Process injections via COM hijack</a:t>
            </a:r>
            <a:endParaRPr dirty="0"/>
          </a:p>
        </p:txBody>
      </p:sp>
      <p:sp>
        <p:nvSpPr>
          <p:cNvPr id="335" name="Google Shape;335;p53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Process injection is a defence evasion technique, where malicious code is run by other processes on the system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Lots of documented techniques for performing this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COM hijacking is a unique method of injecting code into another process's address space through registry manipulations only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No calling of "suspicious" Windows APIs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By mapping which CLSIDs are associated with which processes, hijacking particular keys will cause injection into particular processes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Drawback: Potential "time delay" until event occurs which triggers the hijack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endParaRPr lang="en-GB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97183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4"/>
          <p:cNvSpPr txBox="1">
            <a:spLocks noGrp="1"/>
          </p:cNvSpPr>
          <p:nvPr>
            <p:ph type="body" idx="1"/>
          </p:nvPr>
        </p:nvSpPr>
        <p:spPr>
          <a:xfrm>
            <a:off x="1026886" y="313010"/>
            <a:ext cx="1007291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COM abuse to blend in and misdirect</a:t>
            </a:r>
            <a:endParaRPr dirty="0"/>
          </a:p>
        </p:txBody>
      </p:sp>
      <p:sp>
        <p:nvSpPr>
          <p:cNvPr id="406" name="Google Shape;406;p64"/>
          <p:cNvSpPr txBox="1">
            <a:spLocks noGrp="1"/>
          </p:cNvSpPr>
          <p:nvPr>
            <p:ph type="body" idx="2"/>
          </p:nvPr>
        </p:nvSpPr>
        <p:spPr>
          <a:xfrm>
            <a:off x="1026695" y="1052625"/>
            <a:ext cx="10072910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Advanced attackers want to blend in to the environment they are operating in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US" dirty="0"/>
              <a:t>These techniques do not necessarily rely on a hijack, but could be combined with other techniques to misdirect defensive actions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Application whitelisting bypass: Invoke any CLSID: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Font typeface="Roboto Mono"/>
              <a:buChar char="○"/>
            </a:pP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rundll32.exe -</a:t>
            </a:r>
            <a:r>
              <a:rPr lang="en-GB" dirty="0" err="1">
                <a:latin typeface="Roboto Mono"/>
                <a:ea typeface="Roboto Mono"/>
                <a:cs typeface="Roboto Mono"/>
                <a:sym typeface="Roboto Mono"/>
              </a:rPr>
              <a:t>Sta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 {CLSID} </a:t>
            </a:r>
            <a:r>
              <a:rPr lang="en-GB" sz="1500" dirty="0">
                <a:solidFill>
                  <a:srgbClr val="181818"/>
                </a:solidFill>
              </a:rPr>
              <a:t>OR </a:t>
            </a:r>
            <a:r>
              <a:rPr lang="en-GB" dirty="0">
                <a:latin typeface="Roboto Mono"/>
                <a:ea typeface="Roboto Mono"/>
                <a:cs typeface="Roboto Mono"/>
                <a:sym typeface="Roboto Mono"/>
              </a:rPr>
              <a:t>ProgID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1">
              <a:lnSpc>
                <a:spcPct val="115000"/>
              </a:lnSpc>
              <a:spcBef>
                <a:spcPts val="0"/>
              </a:spcBef>
              <a:buFont typeface="Roboto Mono"/>
              <a:buChar char="○"/>
            </a:pPr>
            <a:r>
              <a:rPr lang="en-GB" sz="1500" dirty="0">
                <a:solidFill>
                  <a:srgbClr val="181818"/>
                </a:solidFill>
              </a:rPr>
              <a:t>Other programs which take CLSIDs as arguments: </a:t>
            </a:r>
            <a:r>
              <a:rPr lang="en-GB" sz="1500" dirty="0" err="1">
                <a:solidFill>
                  <a:srgbClr val="181818"/>
                </a:solidFill>
              </a:rPr>
              <a:t>xwizard.exe</a:t>
            </a:r>
            <a:r>
              <a:rPr lang="en-GB" sz="1500" dirty="0">
                <a:solidFill>
                  <a:srgbClr val="181818"/>
                </a:solidFill>
              </a:rPr>
              <a:t>, </a:t>
            </a:r>
            <a:r>
              <a:rPr lang="en-GB" sz="1500" dirty="0" err="1">
                <a:solidFill>
                  <a:srgbClr val="181818"/>
                </a:solidFill>
              </a:rPr>
              <a:t>mmc.exe</a:t>
            </a:r>
            <a:r>
              <a:rPr lang="en-GB" sz="1500" dirty="0">
                <a:solidFill>
                  <a:srgbClr val="181818"/>
                </a:solidFill>
              </a:rPr>
              <a:t>, </a:t>
            </a:r>
            <a:r>
              <a:rPr lang="en-GB" sz="1500" dirty="0" err="1">
                <a:solidFill>
                  <a:srgbClr val="181818"/>
                </a:solidFill>
              </a:rPr>
              <a:t>verclsid.exe</a:t>
            </a:r>
            <a:r>
              <a:rPr lang="en-GB" sz="1500" dirty="0">
                <a:solidFill>
                  <a:srgbClr val="181818"/>
                </a:solidFill>
              </a:rPr>
              <a:t>, </a:t>
            </a:r>
            <a:r>
              <a:rPr lang="en-GB" sz="1500" dirty="0" err="1">
                <a:solidFill>
                  <a:srgbClr val="181818"/>
                </a:solidFill>
              </a:rPr>
              <a:t>cscript.exe</a:t>
            </a:r>
            <a:r>
              <a:rPr lang="en-GB" sz="1500" dirty="0">
                <a:solidFill>
                  <a:srgbClr val="181818"/>
                </a:solidFill>
              </a:rPr>
              <a:t>, </a:t>
            </a:r>
            <a:r>
              <a:rPr lang="en-GB" sz="1500" dirty="0" err="1">
                <a:solidFill>
                  <a:srgbClr val="181818"/>
                </a:solidFill>
              </a:rPr>
              <a:t>wscript.exe</a:t>
            </a:r>
            <a:r>
              <a:rPr lang="en-GB" sz="1500" dirty="0">
                <a:solidFill>
                  <a:srgbClr val="181818"/>
                </a:solidFill>
              </a:rPr>
              <a:t>, </a:t>
            </a:r>
            <a:r>
              <a:rPr lang="en-GB" sz="1500" dirty="0" err="1">
                <a:solidFill>
                  <a:srgbClr val="181818"/>
                </a:solidFill>
              </a:rPr>
              <a:t>openwith.exe</a:t>
            </a:r>
            <a:endParaRPr sz="1500" dirty="0">
              <a:solidFill>
                <a:srgbClr val="181818"/>
              </a:solidFill>
            </a:endParaRPr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Lateral movement: DCOM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Remote registry writes to hijack a CLSID (optional if abusing abandoned CLSIDs)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Drop DLL/EXE to remote host file system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Use DCOM to activate the object on the remote host, or wait for it to be invoked locally by the COM client 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Original documented by @</a:t>
            </a:r>
            <a:r>
              <a:rPr lang="en-GB" dirty="0" err="1"/>
              <a:t>bohops</a:t>
            </a:r>
            <a:r>
              <a:rPr lang="en-GB" dirty="0"/>
              <a:t>: </a:t>
            </a:r>
            <a:r>
              <a:rPr lang="en-GB" u="sng" dirty="0">
                <a:solidFill>
                  <a:schemeClr val="hlink"/>
                </a:solidFill>
                <a:hlinkClick r:id="rId3"/>
              </a:rPr>
              <a:t>https://bohops.com/2018/04/28/abusing-dcom-for-yet-another-lateral-movement-technique/</a:t>
            </a:r>
            <a:r>
              <a:rPr lang="en-GB" dirty="0"/>
              <a:t> 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5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8863097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Takeaways for offense</a:t>
            </a:r>
            <a:endParaRPr/>
          </a:p>
        </p:txBody>
      </p:sp>
      <p:sp>
        <p:nvSpPr>
          <p:cNvPr id="412" name="Google Shape;412;p65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8863097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COM hijacking is not a widely used persistence technique, and your target environments may not be prepared to detect this activity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This persistence can be installed from userland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Abuse of the COM interface provides offensive operators with layers of misdirection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dirty="0"/>
              <a:t>New styles of initial access vectors 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dirty="0"/>
              <a:t>COM hijacks can be used for process injection</a:t>
            </a:r>
          </a:p>
          <a:p>
            <a:pPr lvl="1"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sz="1600" dirty="0"/>
              <a:t>This violates application code integrity by loading untrusted code</a:t>
            </a:r>
          </a:p>
          <a:p>
            <a:pPr lvl="1"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sz="1600" dirty="0"/>
              <a:t>Will not bypass Microsoft's implementation Code Integrity Guard</a:t>
            </a:r>
          </a:p>
          <a:p>
            <a:pPr lvl="1"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sz="1600" dirty="0"/>
              <a:t>Other "hardened" applications might not prevent COM hijacks from loading untrusted code</a:t>
            </a:r>
            <a:endParaRPr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6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8863097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Takeaways for defense</a:t>
            </a:r>
            <a:endParaRPr/>
          </a:p>
        </p:txBody>
      </p:sp>
      <p:sp>
        <p:nvSpPr>
          <p:cNvPr id="418" name="Google Shape;418;p66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8863097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COM hijacking is not a widely used persistence technique, and your SOC may not be prepared to detect this activity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Software does not usually register COM objects per-user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400" dirty="0"/>
              <a:t>Any processes writing keys to HKCU\Software\Classes\CLSID doesn’t happen very often, and should be treated with suspicion</a:t>
            </a:r>
            <a:endParaRPr sz="14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400" dirty="0" err="1"/>
              <a:t>SwiftOnSecurity’s</a:t>
            </a:r>
            <a:r>
              <a:rPr lang="en-GB" sz="1400" dirty="0"/>
              <a:t> </a:t>
            </a:r>
            <a:r>
              <a:rPr lang="en-GB" sz="1400" dirty="0" err="1"/>
              <a:t>Sysmon</a:t>
            </a:r>
            <a:r>
              <a:rPr lang="en-GB" sz="1400" dirty="0"/>
              <a:t> configuration tracks HKCU CLSID addition</a:t>
            </a:r>
          </a:p>
          <a:p>
            <a:pPr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Watch for the addition of </a:t>
            </a:r>
            <a:r>
              <a:rPr lang="en-GB" dirty="0" err="1"/>
              <a:t>ScriptletURL</a:t>
            </a:r>
            <a:r>
              <a:rPr lang="en-GB" dirty="0"/>
              <a:t> keys where the InprocServer32 key registered to </a:t>
            </a:r>
            <a:r>
              <a:rPr lang="en-GB" dirty="0" err="1"/>
              <a:t>scrobj.dll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Watch for the addition of </a:t>
            </a:r>
            <a:r>
              <a:rPr lang="en-GB" dirty="0" err="1"/>
              <a:t>TreatAs</a:t>
            </a:r>
            <a:r>
              <a:rPr lang="en-GB" dirty="0"/>
              <a:t> keys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If your users are widely given administrator privileges, an attacker could avoid HKCU and hijack objects via HKLM modifications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400" dirty="0"/>
              <a:t>HKLM is owned by </a:t>
            </a:r>
            <a:r>
              <a:rPr lang="en-GB" sz="1400" dirty="0" err="1"/>
              <a:t>TrustedInstaller</a:t>
            </a:r>
            <a:endParaRPr sz="1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Check systems for key abandonment. Exploiting CLSIDs without a DLL on disk does not require any registry modifications</a:t>
            </a:r>
            <a:endParaRPr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7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8863097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Takeaways for developers</a:t>
            </a:r>
            <a:endParaRPr/>
          </a:p>
        </p:txBody>
      </p:sp>
      <p:sp>
        <p:nvSpPr>
          <p:cNvPr id="424" name="Google Shape;424;p67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8863097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335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If you are developing security sensitive or critical applications that rely on COM libraries, that run in userland, and you don’t want somebody using COM hijacks to load a malicious library: 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Avoid relying on Windows to resolve the location of the COM server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Identify the location of the library (registry, file system checks)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 err="1"/>
              <a:t>LoadLibrary</a:t>
            </a:r>
            <a:r>
              <a:rPr lang="en-GB" dirty="0"/>
              <a:t>() to load DLL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Directly call </a:t>
            </a:r>
            <a:r>
              <a:rPr lang="en-GB" dirty="0" err="1"/>
              <a:t>DllGetClassObject</a:t>
            </a:r>
            <a:r>
              <a:rPr lang="en-GB" dirty="0"/>
              <a:t> on the COM DLL to retrieve interface pointers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endParaRPr lang="en-GB" dirty="0"/>
          </a:p>
          <a:p>
            <a:pPr marL="133350" indent="0">
              <a:lnSpc>
                <a:spcPct val="115000"/>
              </a:lnSpc>
              <a:spcBef>
                <a:spcPts val="0"/>
              </a:spcBef>
            </a:pPr>
            <a:r>
              <a:rPr lang="en-US" dirty="0"/>
              <a:t>Other recommendations: 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Don’t add CLSIDs for non-existent COM servers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Don’t leave CLSIDs for removed components</a:t>
            </a:r>
            <a:endParaRPr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8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8863097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Future work</a:t>
            </a:r>
            <a:endParaRPr dirty="0"/>
          </a:p>
        </p:txBody>
      </p:sp>
      <p:sp>
        <p:nvSpPr>
          <p:cNvPr id="430" name="Google Shape;430;p68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8863097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H</a:t>
            </a:r>
            <a:r>
              <a:rPr lang="en-US" dirty="0" err="1"/>
              <a:t>ijacking</a:t>
            </a:r>
            <a:r>
              <a:rPr lang="en-US" dirty="0"/>
              <a:t> out of process COM servers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US" dirty="0"/>
              <a:t>Identifying other abusable registry keys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Using COM hijacks for application hooking</a:t>
            </a:r>
          </a:p>
          <a:p>
            <a:pPr lvl="1"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Intercepting/modifying application behaviour</a:t>
            </a:r>
          </a:p>
          <a:p>
            <a:pPr lvl="1"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Access to sensitive data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Using instrumentation frameworks such as Frida to have more visibility into COM client </a:t>
            </a:r>
            <a:r>
              <a:rPr lang="en-GB" dirty="0" err="1"/>
              <a:t>behavior</a:t>
            </a:r>
            <a:endParaRPr lang="en-GB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Objects that give "bonus effects" when hijacked. Examples: 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Matt Nelson: AMSI bypass via COM hijack </a:t>
            </a:r>
            <a:r>
              <a:rPr lang="en-GB" u="sng" dirty="0">
                <a:solidFill>
                  <a:schemeClr val="hlink"/>
                </a:solidFill>
                <a:hlinkClick r:id="rId3"/>
              </a:rPr>
              <a:t>https://enigma0x3.net/2017/07/19/bypassing-amsi-via-com-server-hijacking/</a:t>
            </a:r>
            <a:r>
              <a:rPr lang="en-GB" dirty="0"/>
              <a:t> 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James Forshaw: Execution inside protected process for ring0 privileges: </a:t>
            </a:r>
            <a:r>
              <a:rPr lang="en-GB" u="sng" dirty="0">
                <a:solidFill>
                  <a:schemeClr val="hlink"/>
                </a:solidFill>
                <a:hlinkClick r:id="rId4"/>
              </a:rPr>
              <a:t>https://googleprojectzero.blogspot.com/2017/08/bypassing-virtualbox-process-hardening.html</a:t>
            </a:r>
            <a:r>
              <a:rPr lang="en-GB" dirty="0"/>
              <a:t> </a:t>
            </a:r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dirty="0"/>
              <a:t>Other userland processes relying on COM? AV/EDR, anybody?</a:t>
            </a:r>
            <a:endParaRPr lang="en-US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2"/>
          <p:cNvSpPr txBox="1">
            <a:spLocks noGrp="1"/>
          </p:cNvSpPr>
          <p:nvPr>
            <p:ph type="body" idx="1"/>
          </p:nvPr>
        </p:nvSpPr>
        <p:spPr>
          <a:xfrm>
            <a:off x="1010844" y="313010"/>
            <a:ext cx="101049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US" dirty="0"/>
              <a:t>Introducing your new </a:t>
            </a:r>
            <a:r>
              <a:rPr lang="en-US" dirty="0" err="1"/>
              <a:t>acCOMplice</a:t>
            </a:r>
            <a:endParaRPr dirty="0"/>
          </a:p>
        </p:txBody>
      </p:sp>
      <p:sp>
        <p:nvSpPr>
          <p:cNvPr id="454" name="Google Shape;454;p72"/>
          <p:cNvSpPr txBox="1">
            <a:spLocks noGrp="1"/>
          </p:cNvSpPr>
          <p:nvPr>
            <p:ph type="body" idx="2"/>
          </p:nvPr>
        </p:nvSpPr>
        <p:spPr>
          <a:xfrm>
            <a:off x="1010653" y="1052625"/>
            <a:ext cx="1010499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3350" indent="0">
              <a:lnSpc>
                <a:spcPct val="115000"/>
              </a:lnSpc>
              <a:spcBef>
                <a:spcPts val="0"/>
              </a:spcBef>
            </a:pPr>
            <a:r>
              <a:rPr lang="en-US" dirty="0">
                <a:hlinkClick r:id="rId3"/>
              </a:rPr>
              <a:t>https://github.com/nccgroup/Accomplice</a:t>
            </a:r>
            <a:endParaRPr lang="en-US" dirty="0"/>
          </a:p>
          <a:p>
            <a:pPr marL="133350" indent="0">
              <a:lnSpc>
                <a:spcPct val="115000"/>
              </a:lnSpc>
              <a:spcBef>
                <a:spcPts val="0"/>
              </a:spcBef>
            </a:pPr>
            <a:r>
              <a:rPr lang="en-US" dirty="0"/>
              <a:t>COMHijackToolkit.ps1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US" dirty="0"/>
              <a:t>Surveying COM objects on a system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US" dirty="0"/>
              <a:t>Hijacking objects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US" dirty="0"/>
              <a:t>Hijack cleanup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endParaRPr lang="en-US" dirty="0"/>
          </a:p>
          <a:p>
            <a:pPr marL="133350" indent="0">
              <a:lnSpc>
                <a:spcPct val="115000"/>
              </a:lnSpc>
              <a:spcBef>
                <a:spcPts val="0"/>
              </a:spcBef>
            </a:pPr>
            <a:r>
              <a:rPr lang="en-US" dirty="0"/>
              <a:t>POC DLLs for demonstrated in this talk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US" dirty="0"/>
              <a:t>POCs for running payloads from </a:t>
            </a:r>
            <a:r>
              <a:rPr lang="en-US" dirty="0" err="1"/>
              <a:t>DllMain</a:t>
            </a:r>
            <a:endParaRPr lang="en-US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US" dirty="0"/>
              <a:t>DLL to </a:t>
            </a:r>
            <a:r>
              <a:rPr lang="en-GB" dirty="0"/>
              <a:t>measure the success of hijacks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US" dirty="0"/>
              <a:t>Process migrations</a:t>
            </a:r>
          </a:p>
          <a:p>
            <a:pPr marL="133350" indent="0">
              <a:lnSpc>
                <a:spcPct val="115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589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984737" y="281355"/>
            <a:ext cx="10222716" cy="492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 dirty="0"/>
              <a:t>WTF is COM?</a:t>
            </a:r>
            <a:endParaRPr dirty="0"/>
          </a:p>
        </p:txBody>
      </p:sp>
      <p:sp>
        <p:nvSpPr>
          <p:cNvPr id="145" name="Google Shape;145;p24"/>
          <p:cNvSpPr txBox="1">
            <a:spLocks noGrp="1"/>
          </p:cNvSpPr>
          <p:nvPr>
            <p:ph type="body" idx="2"/>
          </p:nvPr>
        </p:nvSpPr>
        <p:spPr>
          <a:xfrm>
            <a:off x="984546" y="911541"/>
            <a:ext cx="10222716" cy="5103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COM = “Component Object Model”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Released in 1992 in Windows 3.1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COM lies at the core of many Windows OS technologies and frameworks</a:t>
            </a:r>
            <a:endParaRPr sz="2400" dirty="0"/>
          </a:p>
          <a:p>
            <a:pPr marL="914400"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OLE, ActiveX, COM+, DCOM, Windows shell, DirectX, UMDF, WinRT</a:t>
            </a:r>
            <a:endParaRPr sz="2000" dirty="0"/>
          </a:p>
          <a:p>
            <a:pPr marL="450000"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COM is a standard to facilitate program interoperability, code reuse, and </a:t>
            </a:r>
            <a:r>
              <a:rPr lang="en-GB" sz="2400" dirty="0" err="1"/>
              <a:t>interprocess</a:t>
            </a:r>
            <a:r>
              <a:rPr lang="en-GB" sz="2400" dirty="0"/>
              <a:t> communications</a:t>
            </a:r>
            <a:endParaRPr sz="24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70"/>
          <p:cNvSpPr txBox="1">
            <a:spLocks noGrp="1"/>
          </p:cNvSpPr>
          <p:nvPr>
            <p:ph type="body" idx="1"/>
          </p:nvPr>
        </p:nvSpPr>
        <p:spPr>
          <a:xfrm>
            <a:off x="1026886" y="313010"/>
            <a:ext cx="8847055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Credits!</a:t>
            </a:r>
            <a:endParaRPr/>
          </a:p>
        </p:txBody>
      </p:sp>
      <p:sp>
        <p:nvSpPr>
          <p:cNvPr id="442" name="Google Shape;442;p70"/>
          <p:cNvSpPr txBox="1">
            <a:spLocks noGrp="1"/>
          </p:cNvSpPr>
          <p:nvPr>
            <p:ph type="body" idx="2"/>
          </p:nvPr>
        </p:nvSpPr>
        <p:spPr>
          <a:xfrm>
            <a:off x="1026695" y="1052625"/>
            <a:ext cx="8847055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Thank you to friends who answered my questions: 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Leo </a:t>
            </a:r>
            <a:r>
              <a:rPr lang="en-GB" dirty="0" err="1"/>
              <a:t>Loobeek</a:t>
            </a:r>
            <a:r>
              <a:rPr lang="en-GB" dirty="0"/>
              <a:t> (@</a:t>
            </a:r>
            <a:r>
              <a:rPr lang="en-GB" dirty="0" err="1"/>
              <a:t>leoloobeek</a:t>
            </a:r>
            <a:r>
              <a:rPr lang="en-GB" dirty="0"/>
              <a:t>)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Michael Weber (@</a:t>
            </a:r>
            <a:r>
              <a:rPr lang="en-GB" dirty="0" err="1"/>
              <a:t>BouncyHat</a:t>
            </a:r>
            <a:r>
              <a:rPr lang="en-GB" dirty="0"/>
              <a:t>)</a:t>
            </a:r>
          </a:p>
          <a:p>
            <a:pPr marL="19050" indent="0">
              <a:lnSpc>
                <a:spcPct val="115000"/>
              </a:lnSpc>
              <a:spcBef>
                <a:spcPts val="0"/>
              </a:spcBef>
            </a:pPr>
            <a:endParaRPr lang="en-GB" dirty="0"/>
          </a:p>
          <a:p>
            <a:pPr marL="1905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Thanks to NCC Group's wonderful research directors for their support: </a:t>
            </a:r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Jeff </a:t>
            </a:r>
            <a:r>
              <a:rPr lang="en-GB" dirty="0" err="1"/>
              <a:t>Dileo</a:t>
            </a:r>
            <a:r>
              <a:rPr lang="en-GB" dirty="0"/>
              <a:t> (</a:t>
            </a:r>
            <a:r>
              <a:rPr lang="en-US" dirty="0"/>
              <a:t>@</a:t>
            </a:r>
            <a:r>
              <a:rPr lang="en-US" dirty="0" err="1"/>
              <a:t>ChaosDatumz</a:t>
            </a:r>
            <a:r>
              <a:rPr lang="en-US" dirty="0"/>
              <a:t>)</a:t>
            </a:r>
            <a:endParaRPr lang="en-GB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Jennifer </a:t>
            </a:r>
            <a:r>
              <a:rPr lang="en-GB" dirty="0" err="1"/>
              <a:t>Fernick</a:t>
            </a:r>
            <a:r>
              <a:rPr lang="en-GB" dirty="0"/>
              <a:t> (@</a:t>
            </a:r>
            <a:r>
              <a:rPr lang="en-GB" dirty="0" err="1"/>
              <a:t>enjenneer</a:t>
            </a:r>
            <a:r>
              <a:rPr lang="en-GB" dirty="0"/>
              <a:t>)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dirty="0"/>
              <a:t>Thank you to the researchers who’ve published research on COM abuse: 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Font typeface="Arial"/>
              <a:buChar char="●"/>
            </a:pPr>
            <a:r>
              <a:rPr lang="en-GB" dirty="0"/>
              <a:t>James Forshaw (@</a:t>
            </a:r>
            <a:r>
              <a:rPr lang="en-GB" dirty="0" err="1"/>
              <a:t>tiraniddo</a:t>
            </a:r>
            <a:r>
              <a:rPr lang="en-GB" dirty="0"/>
              <a:t>)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Casey Smith (@</a:t>
            </a:r>
            <a:r>
              <a:rPr lang="en-GB" dirty="0" err="1"/>
              <a:t>subtee</a:t>
            </a:r>
            <a:r>
              <a:rPr lang="en-GB" dirty="0"/>
              <a:t>)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 err="1"/>
              <a:t>bohops</a:t>
            </a:r>
            <a:r>
              <a:rPr lang="en-GB" dirty="0"/>
              <a:t> (@</a:t>
            </a:r>
            <a:r>
              <a:rPr lang="en-GB" dirty="0" err="1"/>
              <a:t>bohops</a:t>
            </a:r>
            <a:r>
              <a:rPr lang="en-GB" dirty="0"/>
              <a:t>)</a:t>
            </a:r>
            <a:endParaRPr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BA2804-ED52-8243-82DE-059FF82520F1}"/>
              </a:ext>
            </a:extLst>
          </p:cNvPr>
          <p:cNvSpPr txBox="1"/>
          <p:nvPr/>
        </p:nvSpPr>
        <p:spPr>
          <a:xfrm>
            <a:off x="4883727" y="3933770"/>
            <a:ext cx="4904509" cy="1263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23850">
              <a:lnSpc>
                <a:spcPct val="115000"/>
              </a:lnSpc>
              <a:buClr>
                <a:srgbClr val="B01C32"/>
              </a:buClr>
              <a:buSzPts val="1500"/>
              <a:buFont typeface="Arial"/>
              <a:buChar char="●"/>
            </a:pPr>
            <a:r>
              <a:rPr lang="en-GB" sz="1800" dirty="0">
                <a:solidFill>
                  <a:srgbClr val="181818"/>
                </a:solidFill>
              </a:rPr>
              <a:t>Matt Nelson (@enigma0x3)</a:t>
            </a:r>
          </a:p>
          <a:p>
            <a:pPr marL="457200" indent="-323850">
              <a:lnSpc>
                <a:spcPct val="115000"/>
              </a:lnSpc>
              <a:buClr>
                <a:srgbClr val="B01C32"/>
              </a:buClr>
              <a:buSzPts val="1500"/>
              <a:buFont typeface="Arial"/>
              <a:buChar char="●"/>
            </a:pPr>
            <a:r>
              <a:rPr lang="en-GB" sz="1800" dirty="0">
                <a:solidFill>
                  <a:srgbClr val="181818"/>
                </a:solidFill>
              </a:rPr>
              <a:t>Philip </a:t>
            </a:r>
            <a:r>
              <a:rPr lang="en-GB" sz="1800" dirty="0" err="1">
                <a:solidFill>
                  <a:srgbClr val="181818"/>
                </a:solidFill>
              </a:rPr>
              <a:t>Tsukerman</a:t>
            </a:r>
            <a:r>
              <a:rPr lang="en-GB" sz="1800" dirty="0">
                <a:solidFill>
                  <a:srgbClr val="181818"/>
                </a:solidFill>
              </a:rPr>
              <a:t> (@</a:t>
            </a:r>
            <a:r>
              <a:rPr lang="en-GB" sz="1800" dirty="0" err="1">
                <a:solidFill>
                  <a:srgbClr val="181818"/>
                </a:solidFill>
              </a:rPr>
              <a:t>philiptsukerman</a:t>
            </a:r>
            <a:r>
              <a:rPr lang="en-GB" sz="1800" dirty="0">
                <a:solidFill>
                  <a:srgbClr val="181818"/>
                </a:solidFill>
              </a:rPr>
              <a:t>)</a:t>
            </a:r>
          </a:p>
          <a:p>
            <a:pPr marL="457200" indent="-323850">
              <a:lnSpc>
                <a:spcPct val="115000"/>
              </a:lnSpc>
              <a:buClr>
                <a:srgbClr val="B01C32"/>
              </a:buClr>
              <a:buSzPts val="1500"/>
              <a:buFont typeface="Arial"/>
              <a:buChar char="●"/>
            </a:pPr>
            <a:r>
              <a:rPr lang="en-GB" sz="1800" dirty="0">
                <a:solidFill>
                  <a:srgbClr val="181818"/>
                </a:solidFill>
              </a:rPr>
              <a:t>Ruben Boonen (@</a:t>
            </a:r>
            <a:r>
              <a:rPr lang="en-GB" sz="1800" dirty="0" err="1">
                <a:solidFill>
                  <a:srgbClr val="181818"/>
                </a:solidFill>
              </a:rPr>
              <a:t>FuzzySec</a:t>
            </a:r>
            <a:r>
              <a:rPr lang="en-GB" sz="1800" dirty="0">
                <a:solidFill>
                  <a:srgbClr val="181818"/>
                </a:solidFill>
              </a:rPr>
              <a:t>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1"/>
          <p:cNvSpPr txBox="1">
            <a:spLocks noGrp="1"/>
          </p:cNvSpPr>
          <p:nvPr>
            <p:ph type="body" idx="2"/>
          </p:nvPr>
        </p:nvSpPr>
        <p:spPr>
          <a:xfrm>
            <a:off x="623455" y="1052625"/>
            <a:ext cx="10952018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ctr">
              <a:lnSpc>
                <a:spcPct val="115000"/>
              </a:lnSpc>
              <a:spcBef>
                <a:spcPts val="0"/>
              </a:spcBef>
            </a:pPr>
            <a:r>
              <a:rPr lang="en-GB" sz="6000" dirty="0"/>
              <a:t>Questions?</a:t>
            </a:r>
            <a:endParaRPr sz="6000" dirty="0"/>
          </a:p>
          <a:p>
            <a:pPr marL="0" indent="0" algn="ctr">
              <a:lnSpc>
                <a:spcPct val="115000"/>
              </a:lnSpc>
              <a:spcBef>
                <a:spcPts val="0"/>
              </a:spcBef>
            </a:pPr>
            <a:endParaRPr sz="2400" dirty="0"/>
          </a:p>
          <a:p>
            <a:pPr marL="0" indent="0" algn="ctr">
              <a:lnSpc>
                <a:spcPct val="115000"/>
              </a:lnSpc>
              <a:spcBef>
                <a:spcPts val="0"/>
              </a:spcBef>
            </a:pPr>
            <a:endParaRPr sz="2400" dirty="0"/>
          </a:p>
          <a:p>
            <a:pPr marL="0" indent="0" algn="ctr">
              <a:lnSpc>
                <a:spcPct val="115000"/>
              </a:lnSpc>
              <a:spcBef>
                <a:spcPts val="0"/>
              </a:spcBef>
            </a:pPr>
            <a:endParaRPr sz="2400" dirty="0"/>
          </a:p>
          <a:p>
            <a:pPr marL="0" indent="0" algn="ctr">
              <a:lnSpc>
                <a:spcPct val="115000"/>
              </a:lnSpc>
              <a:spcBef>
                <a:spcPts val="0"/>
              </a:spcBef>
            </a:pPr>
            <a:endParaRPr sz="2400" dirty="0"/>
          </a:p>
          <a:p>
            <a:pPr marL="0" indent="0" algn="ctr">
              <a:lnSpc>
                <a:spcPct val="115000"/>
              </a:lnSpc>
              <a:spcBef>
                <a:spcPts val="0"/>
              </a:spcBef>
            </a:pPr>
            <a:r>
              <a:rPr lang="en-GB" sz="3200" dirty="0" err="1"/>
              <a:t>Github</a:t>
            </a:r>
            <a:r>
              <a:rPr lang="en-GB" sz="3200" dirty="0"/>
              <a:t> (soon!): </a:t>
            </a:r>
            <a:r>
              <a:rPr lang="en-US" sz="3200" dirty="0">
                <a:hlinkClick r:id="rId3"/>
              </a:rPr>
              <a:t>https://github.com/nccgroup/Accomplice</a:t>
            </a:r>
            <a:endParaRPr sz="3200" dirty="0"/>
          </a:p>
          <a:p>
            <a:pPr marL="0" indent="0" algn="ctr">
              <a:lnSpc>
                <a:spcPct val="115000"/>
              </a:lnSpc>
              <a:spcBef>
                <a:spcPts val="0"/>
              </a:spcBef>
            </a:pPr>
            <a:r>
              <a:rPr lang="en-GB" sz="3200" dirty="0"/>
              <a:t>Twitter: @kafkaesqu3</a:t>
            </a:r>
            <a:endParaRPr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71F5D-8141-5A4E-908E-88E09ED544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body" idx="1"/>
          </p:nvPr>
        </p:nvSpPr>
        <p:spPr>
          <a:xfrm>
            <a:off x="984738" y="313008"/>
            <a:ext cx="10175631" cy="531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COM example #1</a:t>
            </a:r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body" idx="2"/>
          </p:nvPr>
        </p:nvSpPr>
        <p:spPr>
          <a:xfrm>
            <a:off x="984547" y="1052624"/>
            <a:ext cx="10175631" cy="550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COM was originally created by Microsoft engineers as a framework document linking and object sharing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Through COM, you can get full access to the Excel API, in Word, without creating an Excel process</a:t>
            </a:r>
            <a:endParaRPr dirty="0"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856" y="2378645"/>
            <a:ext cx="7307077" cy="331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5"/>
          <p:cNvPicPr preferRelativeResize="0"/>
          <p:nvPr/>
        </p:nvPicPr>
        <p:blipFill rotWithShape="1">
          <a:blip r:embed="rId4">
            <a:alphaModFix/>
          </a:blip>
          <a:srcRect r="58645"/>
          <a:stretch/>
        </p:blipFill>
        <p:spPr>
          <a:xfrm>
            <a:off x="6871857" y="3485071"/>
            <a:ext cx="4702076" cy="1696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body" idx="1"/>
          </p:nvPr>
        </p:nvSpPr>
        <p:spPr>
          <a:xfrm>
            <a:off x="984928" y="317769"/>
            <a:ext cx="10222333" cy="3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COM example #2</a:t>
            </a: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body" idx="2"/>
          </p:nvPr>
        </p:nvSpPr>
        <p:spPr>
          <a:xfrm>
            <a:off x="984737" y="1101969"/>
            <a:ext cx="10222333" cy="3268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Does this code look familiar?</a:t>
            </a:r>
            <a:endParaRPr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dirty="0"/>
              <a:t>Creating and executing an arbitrary command in VBA, using </a:t>
            </a:r>
            <a:r>
              <a:rPr lang="en-GB" dirty="0" err="1"/>
              <a:t>Wscript.Shell</a:t>
            </a:r>
            <a:r>
              <a:rPr lang="en-GB" dirty="0"/>
              <a:t> COM object</a:t>
            </a:r>
            <a:endParaRPr dirty="0"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074" y="1859711"/>
            <a:ext cx="9515657" cy="4000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body" idx="1"/>
          </p:nvPr>
        </p:nvSpPr>
        <p:spPr>
          <a:xfrm>
            <a:off x="984929" y="313010"/>
            <a:ext cx="10222524" cy="577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Why COM?</a:t>
            </a:r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body" idx="2"/>
          </p:nvPr>
        </p:nvSpPr>
        <p:spPr>
          <a:xfrm>
            <a:off x="984738" y="1052625"/>
            <a:ext cx="10222524" cy="5990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2400" dirty="0"/>
              <a:t>Applications need a way to share objects, code. </a:t>
            </a:r>
            <a:endParaRPr sz="24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Statically linking .lib = developers must compile against your library, wasted space from duplicate libraries  </a:t>
            </a:r>
            <a:r>
              <a:rPr lang="en-GB" sz="2400" b="1" dirty="0">
                <a:solidFill>
                  <a:srgbClr val="FF0000"/>
                </a:solidFill>
              </a:rPr>
              <a:t>(BAD)</a:t>
            </a:r>
            <a:endParaRPr sz="2400" b="1" dirty="0">
              <a:solidFill>
                <a:srgbClr val="FF0000"/>
              </a:solidFill>
            </a:endParaRPr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Dynamic linking .</a:t>
            </a:r>
            <a:r>
              <a:rPr lang="en-GB" sz="2400" dirty="0" err="1"/>
              <a:t>dll</a:t>
            </a:r>
            <a:r>
              <a:rPr lang="en-GB" sz="2400" dirty="0"/>
              <a:t> = no versioning control, “DLL hell” </a:t>
            </a:r>
            <a:r>
              <a:rPr lang="en-GB" sz="2400" b="1" dirty="0">
                <a:solidFill>
                  <a:srgbClr val="FF0000"/>
                </a:solidFill>
              </a:rPr>
              <a:t>(BAD)</a:t>
            </a:r>
            <a:endParaRPr sz="2400" b="1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400" dirty="0"/>
              <a:t>COM = </a:t>
            </a:r>
            <a:r>
              <a:rPr lang="en-GB" sz="2400" b="1" dirty="0">
                <a:solidFill>
                  <a:srgbClr val="38761D"/>
                </a:solidFill>
              </a:rPr>
              <a:t>GOOD</a:t>
            </a:r>
            <a:endParaRPr sz="2400" b="1" dirty="0">
              <a:solidFill>
                <a:srgbClr val="38761D"/>
              </a:solidFill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sz="24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2400" dirty="0"/>
              <a:t>COM core principle: “separate the implementation from the interface”</a:t>
            </a:r>
            <a:endParaRPr sz="24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sz="24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2400" dirty="0"/>
              <a:t>COM libraries can can be called from any process, in any language</a:t>
            </a:r>
            <a:endParaRPr sz="24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r>
              <a:rPr lang="en-GB" sz="2400" dirty="0"/>
              <a:t>COM libraries can be modified without breaking the binary-level interface</a:t>
            </a:r>
            <a:endParaRPr sz="24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>
            <a:spLocks noGrp="1"/>
          </p:cNvSpPr>
          <p:nvPr>
            <p:ph type="body" idx="1"/>
          </p:nvPr>
        </p:nvSpPr>
        <p:spPr>
          <a:xfrm>
            <a:off x="984929" y="313010"/>
            <a:ext cx="1022252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GB"/>
              <a:t>COM server components</a:t>
            </a:r>
            <a:endParaRPr/>
          </a:p>
        </p:txBody>
      </p:sp>
      <p:sp>
        <p:nvSpPr>
          <p:cNvPr id="172" name="Google Shape;172;p28"/>
          <p:cNvSpPr txBox="1">
            <a:spLocks noGrp="1"/>
          </p:cNvSpPr>
          <p:nvPr>
            <p:ph type="body" idx="2"/>
          </p:nvPr>
        </p:nvSpPr>
        <p:spPr>
          <a:xfrm>
            <a:off x="984738" y="1052625"/>
            <a:ext cx="10222524" cy="4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COM library == COM Server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A COM server contains the library’s implementation (code and classes), and an interface for accessing the implementation</a:t>
            </a:r>
            <a:endParaRPr sz="16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Other applications that want to interact with the server are the COM clients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COM servers can be hosted in process (a DLL) or out of process (an EXE)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COM classes are given names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ProgID: Friendly name (</a:t>
            </a:r>
            <a:r>
              <a:rPr lang="en-GB" sz="1600" dirty="0" err="1"/>
              <a:t>LibraryName.ClassName.Version</a:t>
            </a:r>
            <a:r>
              <a:rPr lang="en-GB" sz="1600" dirty="0"/>
              <a:t>)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/>
              <a:t>CLSID: Unique name {5d58708c-5603-4ee0-81de-e88ec9ece235}</a:t>
            </a:r>
            <a:endParaRPr sz="16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GB" sz="2000" dirty="0"/>
              <a:t>COM interfaces are also given names an interface identifier (IID), also a GUID</a:t>
            </a:r>
            <a:endParaRPr sz="2000" dirty="0"/>
          </a:p>
          <a:p>
            <a:pPr indent="-32385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-US" sz="2000" dirty="0"/>
              <a:t>All COM interfaces expose 3 methods: </a:t>
            </a:r>
            <a:endParaRPr sz="20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QueryInterface</a:t>
            </a:r>
            <a:r>
              <a:rPr lang="en-GB" sz="1600" dirty="0"/>
              <a:t> - retrieve references to the interfaces an object implements</a:t>
            </a:r>
            <a:endParaRPr sz="1600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○"/>
            </a:pPr>
            <a:r>
              <a:rPr lang="en-GB" sz="1600" dirty="0" err="1"/>
              <a:t>AddRef</a:t>
            </a:r>
            <a:r>
              <a:rPr lang="en-GB" sz="1600" dirty="0"/>
              <a:t>/Release - increment/decrement object reference counter</a:t>
            </a:r>
            <a:endParaRPr sz="1400" dirty="0"/>
          </a:p>
          <a:p>
            <a:pPr marL="0" indent="0">
              <a:lnSpc>
                <a:spcPct val="115000"/>
              </a:lnSpc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CC Group">
      <a:dk1>
        <a:srgbClr val="C00000"/>
      </a:dk1>
      <a:lt1>
        <a:srgbClr val="FFFFFF"/>
      </a:lt1>
      <a:dk2>
        <a:srgbClr val="C00000"/>
      </a:dk2>
      <a:lt2>
        <a:srgbClr val="F8F8F8"/>
      </a:lt2>
      <a:accent1>
        <a:srgbClr val="DFDFDF"/>
      </a:accent1>
      <a:accent2>
        <a:srgbClr val="BABABA"/>
      </a:accent2>
      <a:accent3>
        <a:srgbClr val="808080"/>
      </a:accent3>
      <a:accent4>
        <a:srgbClr val="5F5F5F"/>
      </a:accent4>
      <a:accent5>
        <a:srgbClr val="E88318"/>
      </a:accent5>
      <a:accent6>
        <a:srgbClr val="F3BF4F"/>
      </a:accent6>
      <a:hlink>
        <a:srgbClr val="919191"/>
      </a:hlink>
      <a:folHlink>
        <a:srgbClr val="5F5F5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3409</Words>
  <Application>Microsoft Macintosh PowerPoint</Application>
  <PresentationFormat>Widescreen</PresentationFormat>
  <Paragraphs>419</Paragraphs>
  <Slides>51</Slides>
  <Notes>51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Roboto Mono</vt:lpstr>
      <vt:lpstr>Arial</vt:lpstr>
      <vt:lpstr>Office Theme</vt:lpstr>
      <vt:lpstr>COM Hijacking Techniques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/>
  <cp:revision>1</cp:revision>
  <dcterms:modified xsi:type="dcterms:W3CDTF">2019-09-07T19:03:13Z</dcterms:modified>
</cp:coreProperties>
</file>